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31"/>
  </p:notesMasterIdLst>
  <p:sldIdLst>
    <p:sldId id="279" r:id="rId5"/>
    <p:sldId id="280" r:id="rId6"/>
    <p:sldId id="258" r:id="rId7"/>
    <p:sldId id="281" r:id="rId8"/>
    <p:sldId id="282" r:id="rId9"/>
    <p:sldId id="266" r:id="rId10"/>
    <p:sldId id="257" r:id="rId11"/>
    <p:sldId id="267" r:id="rId12"/>
    <p:sldId id="286" r:id="rId13"/>
    <p:sldId id="283" r:id="rId14"/>
    <p:sldId id="284" r:id="rId15"/>
    <p:sldId id="272" r:id="rId16"/>
    <p:sldId id="269" r:id="rId17"/>
    <p:sldId id="273" r:id="rId18"/>
    <p:sldId id="275" r:id="rId19"/>
    <p:sldId id="276" r:id="rId20"/>
    <p:sldId id="274" r:id="rId21"/>
    <p:sldId id="271" r:id="rId22"/>
    <p:sldId id="287" r:id="rId23"/>
    <p:sldId id="277" r:id="rId24"/>
    <p:sldId id="278" r:id="rId25"/>
    <p:sldId id="261" r:id="rId26"/>
    <p:sldId id="288" r:id="rId27"/>
    <p:sldId id="262" r:id="rId28"/>
    <p:sldId id="264" r:id="rId29"/>
    <p:sldId id="26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9398" autoAdjust="0"/>
  </p:normalViewPr>
  <p:slideViewPr>
    <p:cSldViewPr snapToGrid="0">
      <p:cViewPr varScale="1">
        <p:scale>
          <a:sx n="88" d="100"/>
          <a:sy n="88" d="100"/>
        </p:scale>
        <p:origin x="60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3A82E-DB91-4153-A00F-E7005B796FE3}" type="datetimeFigureOut">
              <a:rPr lang="en-US" smtClean="0"/>
              <a:t>8/9/2019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EE262-C283-4524-943B-ED2663F182ED}" type="slidenum">
              <a:rPr lang="en-US" smtClean="0"/>
              <a:t>‹#›</a:t>
            </a:fld>
            <a:endParaRPr lang="en-US" dirty="0"/>
          </a:p>
        </p:txBody>
      </p:sp>
    </p:spTree>
    <p:extLst>
      <p:ext uri="{BB962C8B-B14F-4D97-AF65-F5344CB8AC3E}">
        <p14:creationId xmlns:p14="http://schemas.microsoft.com/office/powerpoint/2010/main" val="387306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Teaching and Learning Days. Clark is engaged in 3 system-level changes including “successfully implementing ctcLink”  Today’s session focuses on both change and readiness – because having information and seeing the system helps to reduce anxiety and provide you with information to be ready for our transformation to PeopleSoft. </a:t>
            </a:r>
            <a:endParaRPr lang="en-US" dirty="0" smtClean="0"/>
          </a:p>
        </p:txBody>
      </p:sp>
      <p:sp>
        <p:nvSpPr>
          <p:cNvPr id="4" name="Slide Number Placeholder 3"/>
          <p:cNvSpPr>
            <a:spLocks noGrp="1"/>
          </p:cNvSpPr>
          <p:nvPr>
            <p:ph type="sldNum" sz="quarter" idx="10"/>
          </p:nvPr>
        </p:nvSpPr>
        <p:spPr/>
        <p:txBody>
          <a:bodyPr/>
          <a:lstStyle/>
          <a:p>
            <a:fld id="{A52D1A7E-F88C-41DA-BC51-81D305E2FB60}" type="slidenum">
              <a:rPr lang="en-US" smtClean="0"/>
              <a:t>2</a:t>
            </a:fld>
            <a:endParaRPr lang="en-US"/>
          </a:p>
        </p:txBody>
      </p:sp>
    </p:spTree>
    <p:extLst>
      <p:ext uri="{BB962C8B-B14F-4D97-AF65-F5344CB8AC3E}">
        <p14:creationId xmlns:p14="http://schemas.microsoft.com/office/powerpoint/2010/main" val="3513371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we have staff at Clark working in two</a:t>
            </a:r>
            <a:r>
              <a:rPr lang="en-US" baseline="0" dirty="0" smtClean="0"/>
              <a:t> different environments, UAT and Live </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12</a:t>
            </a:fld>
            <a:endParaRPr lang="en-US" dirty="0"/>
          </a:p>
        </p:txBody>
      </p:sp>
    </p:spTree>
    <p:extLst>
      <p:ext uri="{BB962C8B-B14F-4D97-AF65-F5344CB8AC3E}">
        <p14:creationId xmlns:p14="http://schemas.microsoft.com/office/powerpoint/2010/main" val="330043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logging in for</a:t>
            </a:r>
            <a:r>
              <a:rPr lang="en-US" baseline="0" dirty="0" smtClean="0"/>
              <a:t> the first time you will need to click on “First Time User” Once you do that a new window opens. You need to fill in each box and in the drop down select *SID (old), this will be your current SID. Once you do that you will answer security questions and click submit. That is when the message box will display. This is the only time you will see your ctcLink ID. Be sure to copy or write it done. You will need this ID and password to login in going forward.</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14</a:t>
            </a:fld>
            <a:endParaRPr lang="en-US" dirty="0"/>
          </a:p>
        </p:txBody>
      </p:sp>
    </p:spTree>
    <p:extLst>
      <p:ext uri="{BB962C8B-B14F-4D97-AF65-F5344CB8AC3E}">
        <p14:creationId xmlns:p14="http://schemas.microsoft.com/office/powerpoint/2010/main" val="247759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login you will come to the first landing page. On this</a:t>
            </a:r>
            <a:r>
              <a:rPr lang="en-US" baseline="0" dirty="0" smtClean="0"/>
              <a:t> page you select the Clark College logo (Susan is working on having this updated to a better logo. </a:t>
            </a:r>
          </a:p>
          <a:p>
            <a:r>
              <a:rPr lang="en-US" baseline="0" dirty="0" smtClean="0"/>
              <a:t>After clicking on the logo the ctcLink Gateway is displayed. Here is where you will access one of the 3 pillars or the self service are</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15</a:t>
            </a:fld>
            <a:endParaRPr lang="en-US" dirty="0"/>
          </a:p>
        </p:txBody>
      </p:sp>
    </p:spTree>
    <p:extLst>
      <p:ext uri="{BB962C8B-B14F-4D97-AF65-F5344CB8AC3E}">
        <p14:creationId xmlns:p14="http://schemas.microsoft.com/office/powerpoint/2010/main" val="178295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three</a:t>
            </a:r>
            <a:r>
              <a:rPr lang="en-US" baseline="0" dirty="0" smtClean="0"/>
              <a:t> pillars you would select one from the top of the ctcLink gateway page. Depending on  your security roles on if you will see only one pillar or possibly all 3.</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16</a:t>
            </a:fld>
            <a:endParaRPr lang="en-US" dirty="0"/>
          </a:p>
        </p:txBody>
      </p:sp>
    </p:spTree>
    <p:extLst>
      <p:ext uri="{BB962C8B-B14F-4D97-AF65-F5344CB8AC3E}">
        <p14:creationId xmlns:p14="http://schemas.microsoft.com/office/powerpoint/2010/main" val="180734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navigation is for self service features.</a:t>
            </a:r>
            <a:r>
              <a:rPr lang="en-US" baseline="0" dirty="0" smtClean="0"/>
              <a:t> Here you have access to your HCM records including time reporting and payroll self service features. You can complete travel request and voucher through the finance link. If you are a current student you can also access your student information and canvas courses through the left navigation links.</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17</a:t>
            </a:fld>
            <a:endParaRPr lang="en-US" dirty="0"/>
          </a:p>
        </p:txBody>
      </p:sp>
    </p:spTree>
    <p:extLst>
      <p:ext uri="{BB962C8B-B14F-4D97-AF65-F5344CB8AC3E}">
        <p14:creationId xmlns:p14="http://schemas.microsoft.com/office/powerpoint/2010/main" val="2371372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Homepages are the starting point for navigation in Fluid. You have the ability to create multiple homepages with one as your default page. You can access each page from the drop</a:t>
            </a:r>
            <a:r>
              <a:rPr lang="en-US" sz="1200" baseline="0" dirty="0" smtClean="0"/>
              <a:t> down at the top of the screen. </a:t>
            </a:r>
          </a:p>
          <a:p>
            <a:r>
              <a:rPr lang="en-US" sz="1200" baseline="0" dirty="0" smtClean="0"/>
              <a:t>The flag Icon will let you know if you have Alerts (notifications) or Actions (task) waiting for you. </a:t>
            </a:r>
          </a:p>
          <a:p>
            <a:r>
              <a:rPr lang="en-US" sz="1200" baseline="0" dirty="0" smtClean="0"/>
              <a:t>The Action list is where you go to customize your home screens. </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18</a:t>
            </a:fld>
            <a:endParaRPr lang="en-US" dirty="0"/>
          </a:p>
        </p:txBody>
      </p:sp>
    </p:spTree>
    <p:extLst>
      <p:ext uri="{BB962C8B-B14F-4D97-AF65-F5344CB8AC3E}">
        <p14:creationId xmlns:p14="http://schemas.microsoft.com/office/powerpoint/2010/main" val="739806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19</a:t>
            </a:fld>
            <a:endParaRPr lang="en-US" dirty="0"/>
          </a:p>
        </p:txBody>
      </p:sp>
    </p:spTree>
    <p:extLst>
      <p:ext uri="{BB962C8B-B14F-4D97-AF65-F5344CB8AC3E}">
        <p14:creationId xmlns:p14="http://schemas.microsoft.com/office/powerpoint/2010/main" val="285422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years ago Dani Bundy presented a ctcLink</a:t>
            </a:r>
            <a:r>
              <a:rPr lang="en-US" baseline="0" dirty="0" smtClean="0"/>
              <a:t> orientation and one of the items she focused on was breadcrumbs and how they made the navigation easier. With the new fluid environment you no longer have breadcrumbs in the traditional format that Dani talked about. In fluid through the navigator you can accomplish the same thing. </a:t>
            </a:r>
          </a:p>
          <a:p>
            <a:r>
              <a:rPr lang="en-US" baseline="0" dirty="0" smtClean="0"/>
              <a:t>You can navigate to the page you are looking for and if you need to go back you can easily accomplish that via the arrows on the </a:t>
            </a:r>
            <a:r>
              <a:rPr lang="en-US" baseline="0" dirty="0" err="1" smtClean="0"/>
              <a:t>navbar</a:t>
            </a:r>
            <a:r>
              <a:rPr lang="en-US" baseline="0" dirty="0" smtClean="0"/>
              <a:t>. </a:t>
            </a:r>
          </a:p>
          <a:p>
            <a:r>
              <a:rPr lang="en-US" baseline="0" dirty="0" smtClean="0"/>
              <a:t>One thing that still rings true from Dani orientation is the back arrow/button on you browser. You do not want to use your browsers back and forward arrows. These can cause you to be kick out of ctcLink. Always navigate utilizing the NavBar or tiles. Once you are to a page and you decide you want to go back open navigator and use the back arrow to go back on page or the up arrow to return to the NavBar home page.</a:t>
            </a:r>
          </a:p>
        </p:txBody>
      </p:sp>
      <p:sp>
        <p:nvSpPr>
          <p:cNvPr id="4" name="Slide Number Placeholder 3"/>
          <p:cNvSpPr>
            <a:spLocks noGrp="1"/>
          </p:cNvSpPr>
          <p:nvPr>
            <p:ph type="sldNum" sz="quarter" idx="10"/>
          </p:nvPr>
        </p:nvSpPr>
        <p:spPr/>
        <p:txBody>
          <a:bodyPr/>
          <a:lstStyle/>
          <a:p>
            <a:fld id="{512EE262-C283-4524-943B-ED2663F182ED}" type="slidenum">
              <a:rPr lang="en-US" smtClean="0"/>
              <a:t>20</a:t>
            </a:fld>
            <a:endParaRPr lang="en-US" dirty="0"/>
          </a:p>
        </p:txBody>
      </p:sp>
    </p:spTree>
    <p:extLst>
      <p:ext uri="{BB962C8B-B14F-4D97-AF65-F5344CB8AC3E}">
        <p14:creationId xmlns:p14="http://schemas.microsoft.com/office/powerpoint/2010/main" val="178116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still pages within ctcLink that utilize the classic navigation.</a:t>
            </a:r>
            <a:r>
              <a:rPr lang="en-US" baseline="0" dirty="0" smtClean="0"/>
              <a:t> When you are in these pages you will see the classic breadcrumb navigation. Currently the live environment is still using classic navigation. Part of the DG2 implementation is switching the current live environment to the FLUID environment. SBCTC is working to make all pages </a:t>
            </a:r>
            <a:r>
              <a:rPr lang="en-US" baseline="0" dirty="0" smtClean="0"/>
              <a:t>FLUID. </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21</a:t>
            </a:fld>
            <a:endParaRPr lang="en-US" dirty="0"/>
          </a:p>
        </p:txBody>
      </p:sp>
    </p:spTree>
    <p:extLst>
      <p:ext uri="{BB962C8B-B14F-4D97-AF65-F5344CB8AC3E}">
        <p14:creationId xmlns:p14="http://schemas.microsoft.com/office/powerpoint/2010/main" val="153307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a:t>
            </a:r>
            <a:r>
              <a:rPr lang="en-US" altLang="en-US" baseline="0" dirty="0" smtClean="0"/>
              <a:t> presented a quick overview of the new FLUID environment but I also would like to show you </a:t>
            </a:r>
            <a:r>
              <a:rPr lang="en-US" altLang="en-US" baseline="0" dirty="0" smtClean="0"/>
              <a:t>some of the self </a:t>
            </a:r>
            <a:r>
              <a:rPr lang="en-US" altLang="en-US" baseline="0" dirty="0" smtClean="0"/>
              <a:t>service menus in ctcLink. These areas are still being built out in the new FLUID environment so I cant show you them in the system but wanted to give you a little introduction to them. </a:t>
            </a:r>
          </a:p>
          <a:p>
            <a:pPr lvl="0"/>
            <a:r>
              <a:rPr lang="en-US" altLang="en-US" dirty="0" smtClean="0"/>
              <a:t>In student Self Service student</a:t>
            </a:r>
            <a:r>
              <a:rPr lang="en-US" altLang="en-US" baseline="0" dirty="0" smtClean="0"/>
              <a:t> will have the ability to update their personal information, check on registration dates, see communications from the college and register and pay for courses. Student will have more access to their school records and information then they had before. </a:t>
            </a:r>
            <a:endParaRPr lang="en-US" sz="1200" kern="1200" dirty="0">
              <a:solidFill>
                <a:schemeClr val="tx1"/>
              </a:solidFill>
              <a:effectLst/>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6022" indent="-286931" eaLnBrk="0" hangingPunct="0">
              <a:spcBef>
                <a:spcPct val="30000"/>
              </a:spcBef>
              <a:defRPr sz="1200">
                <a:solidFill>
                  <a:schemeClr val="tx1"/>
                </a:solidFill>
                <a:latin typeface="Calibri" pitchFamily="34" charset="0"/>
                <a:ea typeface="MS PGothic" pitchFamily="34" charset="-128"/>
              </a:defRPr>
            </a:lvl2pPr>
            <a:lvl3pPr marL="1147725" indent="-229545" eaLnBrk="0" hangingPunct="0">
              <a:spcBef>
                <a:spcPct val="30000"/>
              </a:spcBef>
              <a:defRPr sz="1200">
                <a:solidFill>
                  <a:schemeClr val="tx1"/>
                </a:solidFill>
                <a:latin typeface="Calibri" pitchFamily="34" charset="0"/>
                <a:ea typeface="MS PGothic" pitchFamily="34" charset="-128"/>
              </a:defRPr>
            </a:lvl3pPr>
            <a:lvl4pPr marL="1606816" indent="-229545" eaLnBrk="0" hangingPunct="0">
              <a:spcBef>
                <a:spcPct val="30000"/>
              </a:spcBef>
              <a:defRPr sz="1200">
                <a:solidFill>
                  <a:schemeClr val="tx1"/>
                </a:solidFill>
                <a:latin typeface="Calibri" pitchFamily="34" charset="0"/>
                <a:ea typeface="MS PGothic" pitchFamily="34" charset="-128"/>
              </a:defRPr>
            </a:lvl4pPr>
            <a:lvl5pPr marL="2065906" indent="-229545" eaLnBrk="0" hangingPunct="0">
              <a:spcBef>
                <a:spcPct val="30000"/>
              </a:spcBef>
              <a:defRPr sz="1200">
                <a:solidFill>
                  <a:schemeClr val="tx1"/>
                </a:solidFill>
                <a:latin typeface="Calibri" pitchFamily="34" charset="0"/>
                <a:ea typeface="MS PGothic" pitchFamily="34" charset="-128"/>
              </a:defRPr>
            </a:lvl5pPr>
            <a:lvl6pPr marL="2524996"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4086"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3177"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2266"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2A0CE9A-09C1-4D6C-B66C-C9119EA39B6A}" type="slidenum">
              <a:rPr lang="en-US" altLang="en-US" smtClean="0"/>
              <a:pPr eaLnBrk="1" hangingPunct="1">
                <a:spcBef>
                  <a:spcPct val="0"/>
                </a:spcBef>
              </a:pPr>
              <a:t>22</a:t>
            </a:fld>
            <a:endParaRPr lang="en-US" altLang="en-US" dirty="0" smtClean="0"/>
          </a:p>
        </p:txBody>
      </p:sp>
    </p:spTree>
    <p:extLst>
      <p:ext uri="{BB962C8B-B14F-4D97-AF65-F5344CB8AC3E}">
        <p14:creationId xmlns:p14="http://schemas.microsoft.com/office/powerpoint/2010/main" val="263708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go live date is Oct 28, which</a:t>
            </a:r>
            <a:r>
              <a:rPr lang="en-US" baseline="0" dirty="0" smtClean="0"/>
              <a:t> is only 74 days away.</a:t>
            </a:r>
            <a:endParaRPr lang="en-US" dirty="0"/>
          </a:p>
        </p:txBody>
      </p:sp>
      <p:sp>
        <p:nvSpPr>
          <p:cNvPr id="4" name="Slide Number Placeholder 3"/>
          <p:cNvSpPr>
            <a:spLocks noGrp="1"/>
          </p:cNvSpPr>
          <p:nvPr>
            <p:ph type="sldNum" sz="quarter" idx="10"/>
          </p:nvPr>
        </p:nvSpPr>
        <p:spPr/>
        <p:txBody>
          <a:bodyPr/>
          <a:lstStyle/>
          <a:p>
            <a:fld id="{A52D1A7E-F88C-41DA-BC51-81D305E2FB60}" type="slidenum">
              <a:rPr lang="en-US" smtClean="0"/>
              <a:t>4</a:t>
            </a:fld>
            <a:endParaRPr lang="en-US"/>
          </a:p>
        </p:txBody>
      </p:sp>
    </p:spTree>
    <p:extLst>
      <p:ext uri="{BB962C8B-B14F-4D97-AF65-F5344CB8AC3E}">
        <p14:creationId xmlns:p14="http://schemas.microsoft.com/office/powerpoint/2010/main" val="191619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features that staff are excited about is the Activity guides. Staff can create student task that are dependent upon completion of previous steps. They can make items required or optional and have due dates that are tracked. </a:t>
            </a:r>
          </a:p>
          <a:p>
            <a:r>
              <a:rPr lang="en-US" sz="1200" b="0" i="0" kern="1200" dirty="0" smtClean="0">
                <a:solidFill>
                  <a:schemeClr val="tx1"/>
                </a:solidFill>
                <a:effectLst/>
                <a:latin typeface="+mn-lt"/>
                <a:ea typeface="+mn-ea"/>
                <a:cs typeface="+mn-cs"/>
              </a:rPr>
              <a:t>The student can view and access their open active tasks.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Tasks are ordered by due date ascending, and if due date is same then the ordering is done alphabetically by title. If there are no pending tasks, the page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displays a message: “No current tasks”. The student can view but cannot access their completed tasks in the Completed Tasks page.</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23</a:t>
            </a:fld>
            <a:endParaRPr lang="en-US" dirty="0"/>
          </a:p>
        </p:txBody>
      </p:sp>
    </p:spTree>
    <p:extLst>
      <p:ext uri="{BB962C8B-B14F-4D97-AF65-F5344CB8AC3E}">
        <p14:creationId xmlns:p14="http://schemas.microsoft.com/office/powerpoint/2010/main" val="354633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Employee</a:t>
            </a:r>
            <a:r>
              <a:rPr lang="en-US" altLang="en-US" baseline="0" dirty="0" smtClean="0"/>
              <a:t> self service employees can submit time sheet, change W4 withholding, update personal information and see all their benefit information. You will have more access to your employee records then we currently have. Tomorrow Susan is the 11:00 am Keynote speaker and will be presenting on </a:t>
            </a:r>
            <a:r>
              <a:rPr lang="en-US" sz="1200" kern="1200" dirty="0" smtClean="0">
                <a:solidFill>
                  <a:schemeClr val="tx1"/>
                </a:solidFill>
                <a:effectLst/>
                <a:latin typeface="+mn-lt"/>
                <a:ea typeface="+mn-ea"/>
                <a:cs typeface="+mn-cs"/>
              </a:rPr>
              <a:t> What to Expect with MyClark ctcLink – Employee focused. </a:t>
            </a: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4428" indent="-285338" eaLnBrk="0" hangingPunct="0">
              <a:spcBef>
                <a:spcPct val="30000"/>
              </a:spcBef>
              <a:defRPr sz="1200">
                <a:solidFill>
                  <a:schemeClr val="tx1"/>
                </a:solidFill>
                <a:latin typeface="Calibri" pitchFamily="34" charset="0"/>
                <a:ea typeface="MS PGothic" pitchFamily="34" charset="-128"/>
              </a:defRPr>
            </a:lvl2pPr>
            <a:lvl3pPr marL="1146132" indent="-227952" eaLnBrk="0" hangingPunct="0">
              <a:spcBef>
                <a:spcPct val="30000"/>
              </a:spcBef>
              <a:defRPr sz="1200">
                <a:solidFill>
                  <a:schemeClr val="tx1"/>
                </a:solidFill>
                <a:latin typeface="Calibri" pitchFamily="34" charset="0"/>
                <a:ea typeface="MS PGothic" pitchFamily="34" charset="-128"/>
              </a:defRPr>
            </a:lvl3pPr>
            <a:lvl4pPr marL="1605222" indent="-227952" eaLnBrk="0" hangingPunct="0">
              <a:spcBef>
                <a:spcPct val="30000"/>
              </a:spcBef>
              <a:defRPr sz="1200">
                <a:solidFill>
                  <a:schemeClr val="tx1"/>
                </a:solidFill>
                <a:latin typeface="Calibri" pitchFamily="34" charset="0"/>
                <a:ea typeface="MS PGothic" pitchFamily="34" charset="-128"/>
              </a:defRPr>
            </a:lvl4pPr>
            <a:lvl5pPr marL="2064313" indent="-227952" eaLnBrk="0" hangingPunct="0">
              <a:spcBef>
                <a:spcPct val="30000"/>
              </a:spcBef>
              <a:defRPr sz="1200">
                <a:solidFill>
                  <a:schemeClr val="tx1"/>
                </a:solidFill>
                <a:latin typeface="Calibri" pitchFamily="34" charset="0"/>
                <a:ea typeface="MS PGothic" pitchFamily="34" charset="-128"/>
              </a:defRPr>
            </a:lvl5pPr>
            <a:lvl6pPr marL="2523402"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2493"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1583"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0674"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7392EE8-A464-4593-8076-8A0D55B8091E}" type="slidenum">
              <a:rPr lang="en-US" altLang="en-US" smtClean="0">
                <a:solidFill>
                  <a:srgbClr val="000000"/>
                </a:solidFill>
              </a:rPr>
              <a:pPr eaLnBrk="1" hangingPunct="1">
                <a:spcBef>
                  <a:spcPct val="0"/>
                </a:spcBef>
              </a:pPr>
              <a:t>24</a:t>
            </a:fld>
            <a:endParaRPr lang="en-US" altLang="en-US" dirty="0" smtClean="0">
              <a:solidFill>
                <a:srgbClr val="000000"/>
              </a:solidFill>
            </a:endParaRPr>
          </a:p>
        </p:txBody>
      </p:sp>
    </p:spTree>
    <p:extLst>
      <p:ext uri="{BB962C8B-B14F-4D97-AF65-F5344CB8AC3E}">
        <p14:creationId xmlns:p14="http://schemas.microsoft.com/office/powerpoint/2010/main" val="220777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Advisor centers will provides advisors with the tiles they need for advising.  Same for Faculty</a:t>
            </a:r>
            <a:r>
              <a:rPr lang="en-US" altLang="en-US" baseline="0" dirty="0" smtClean="0"/>
              <a:t> and managers. </a:t>
            </a: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6022" indent="-286931" eaLnBrk="0" hangingPunct="0">
              <a:spcBef>
                <a:spcPct val="30000"/>
              </a:spcBef>
              <a:defRPr sz="1200">
                <a:solidFill>
                  <a:schemeClr val="tx1"/>
                </a:solidFill>
                <a:latin typeface="Calibri" pitchFamily="34" charset="0"/>
                <a:ea typeface="MS PGothic" pitchFamily="34" charset="-128"/>
              </a:defRPr>
            </a:lvl2pPr>
            <a:lvl3pPr marL="1147725" indent="-229545" eaLnBrk="0" hangingPunct="0">
              <a:spcBef>
                <a:spcPct val="30000"/>
              </a:spcBef>
              <a:defRPr sz="1200">
                <a:solidFill>
                  <a:schemeClr val="tx1"/>
                </a:solidFill>
                <a:latin typeface="Calibri" pitchFamily="34" charset="0"/>
                <a:ea typeface="MS PGothic" pitchFamily="34" charset="-128"/>
              </a:defRPr>
            </a:lvl3pPr>
            <a:lvl4pPr marL="1606816" indent="-229545" eaLnBrk="0" hangingPunct="0">
              <a:spcBef>
                <a:spcPct val="30000"/>
              </a:spcBef>
              <a:defRPr sz="1200">
                <a:solidFill>
                  <a:schemeClr val="tx1"/>
                </a:solidFill>
                <a:latin typeface="Calibri" pitchFamily="34" charset="0"/>
                <a:ea typeface="MS PGothic" pitchFamily="34" charset="-128"/>
              </a:defRPr>
            </a:lvl4pPr>
            <a:lvl5pPr marL="2065906" indent="-229545" eaLnBrk="0" hangingPunct="0">
              <a:spcBef>
                <a:spcPct val="30000"/>
              </a:spcBef>
              <a:defRPr sz="1200">
                <a:solidFill>
                  <a:schemeClr val="tx1"/>
                </a:solidFill>
                <a:latin typeface="Calibri" pitchFamily="34" charset="0"/>
                <a:ea typeface="MS PGothic" pitchFamily="34" charset="-128"/>
              </a:defRPr>
            </a:lvl5pPr>
            <a:lvl6pPr marL="2524996"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4086"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3177"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2266" indent="-229545" defTabSz="45909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1BD1ACE-3DAD-4738-B61B-2D1CBDDE39C9}" type="slidenum">
              <a:rPr lang="en-US" altLang="en-US" smtClean="0"/>
              <a:pPr eaLnBrk="1" hangingPunct="1">
                <a:spcBef>
                  <a:spcPct val="0"/>
                </a:spcBef>
              </a:pPr>
              <a:t>25</a:t>
            </a:fld>
            <a:endParaRPr lang="en-US" altLang="en-US" dirty="0" smtClean="0"/>
          </a:p>
        </p:txBody>
      </p:sp>
    </p:spTree>
    <p:extLst>
      <p:ext uri="{BB962C8B-B14F-4D97-AF65-F5344CB8AC3E}">
        <p14:creationId xmlns:p14="http://schemas.microsoft.com/office/powerpoint/2010/main" val="321046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will receive an email with the link to be able to sign in as a new user. Reminder – write down that PS ID when you see it, or else you will need to call the help desk.  </a:t>
            </a:r>
          </a:p>
          <a:p>
            <a:r>
              <a:rPr lang="en-US" dirty="0" smtClean="0"/>
              <a:t>Students will not access the system until Thursday.  This allows</a:t>
            </a:r>
            <a:r>
              <a:rPr lang="en-US" baseline="0" dirty="0" smtClean="0"/>
              <a:t> time for staff to review student records and enter any data as necessary.</a:t>
            </a:r>
            <a:endParaRPr lang="en-US" dirty="0"/>
          </a:p>
        </p:txBody>
      </p:sp>
      <p:sp>
        <p:nvSpPr>
          <p:cNvPr id="4" name="Slide Number Placeholder 3"/>
          <p:cNvSpPr>
            <a:spLocks noGrp="1"/>
          </p:cNvSpPr>
          <p:nvPr>
            <p:ph type="sldNum" sz="quarter" idx="10"/>
          </p:nvPr>
        </p:nvSpPr>
        <p:spPr/>
        <p:txBody>
          <a:bodyPr/>
          <a:lstStyle/>
          <a:p>
            <a:fld id="{A52D1A7E-F88C-41DA-BC51-81D305E2FB60}" type="slidenum">
              <a:rPr lang="en-US" smtClean="0"/>
              <a:t>5</a:t>
            </a:fld>
            <a:endParaRPr lang="en-US"/>
          </a:p>
        </p:txBody>
      </p:sp>
    </p:spTree>
    <p:extLst>
      <p:ext uri="{BB962C8B-B14F-4D97-AF65-F5344CB8AC3E}">
        <p14:creationId xmlns:p14="http://schemas.microsoft.com/office/powerpoint/2010/main" val="176110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Clarks ctcLink Project team created myClark 365. This is a SharePoint site that</a:t>
            </a:r>
            <a:r>
              <a:rPr lang="en-US" altLang="en-US" baseline="0" dirty="0" smtClean="0"/>
              <a:t> has all ctcLink related information including a calendar of ctcLink related event. </a:t>
            </a:r>
          </a:p>
          <a:p>
            <a:r>
              <a:rPr lang="en-US" altLang="en-US" baseline="0" dirty="0" smtClean="0"/>
              <a:t>Show them the site and walk through how to find things like canvas links, resources, PM documents, Training schedule</a:t>
            </a: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4428" indent="-285338" eaLnBrk="0" hangingPunct="0">
              <a:spcBef>
                <a:spcPct val="30000"/>
              </a:spcBef>
              <a:defRPr sz="1200">
                <a:solidFill>
                  <a:schemeClr val="tx1"/>
                </a:solidFill>
                <a:latin typeface="Calibri" pitchFamily="34" charset="0"/>
                <a:ea typeface="MS PGothic" pitchFamily="34" charset="-128"/>
              </a:defRPr>
            </a:lvl2pPr>
            <a:lvl3pPr marL="1146132" indent="-227952" eaLnBrk="0" hangingPunct="0">
              <a:spcBef>
                <a:spcPct val="30000"/>
              </a:spcBef>
              <a:defRPr sz="1200">
                <a:solidFill>
                  <a:schemeClr val="tx1"/>
                </a:solidFill>
                <a:latin typeface="Calibri" pitchFamily="34" charset="0"/>
                <a:ea typeface="MS PGothic" pitchFamily="34" charset="-128"/>
              </a:defRPr>
            </a:lvl3pPr>
            <a:lvl4pPr marL="1605222" indent="-227952" eaLnBrk="0" hangingPunct="0">
              <a:spcBef>
                <a:spcPct val="30000"/>
              </a:spcBef>
              <a:defRPr sz="1200">
                <a:solidFill>
                  <a:schemeClr val="tx1"/>
                </a:solidFill>
                <a:latin typeface="Calibri" pitchFamily="34" charset="0"/>
                <a:ea typeface="MS PGothic" pitchFamily="34" charset="-128"/>
              </a:defRPr>
            </a:lvl4pPr>
            <a:lvl5pPr marL="2064313" indent="-227952" eaLnBrk="0" hangingPunct="0">
              <a:spcBef>
                <a:spcPct val="30000"/>
              </a:spcBef>
              <a:defRPr sz="1200">
                <a:solidFill>
                  <a:schemeClr val="tx1"/>
                </a:solidFill>
                <a:latin typeface="Calibri" pitchFamily="34" charset="0"/>
                <a:ea typeface="MS PGothic" pitchFamily="34" charset="-128"/>
              </a:defRPr>
            </a:lvl5pPr>
            <a:lvl6pPr marL="2523402"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2493"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1583"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0674" indent="-227952" defTabSz="45909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7392EE8-A464-4593-8076-8A0D55B8091E}" type="slidenum">
              <a:rPr lang="en-US" altLang="en-US" smtClean="0">
                <a:solidFill>
                  <a:srgbClr val="000000"/>
                </a:solidFill>
              </a:rPr>
              <a:pPr eaLnBrk="1" hangingPunct="1">
                <a:spcBef>
                  <a:spcPct val="0"/>
                </a:spcBef>
              </a:pPr>
              <a:t>6</a:t>
            </a:fld>
            <a:endParaRPr lang="en-US" altLang="en-US" dirty="0" smtClean="0">
              <a:solidFill>
                <a:srgbClr val="000000"/>
              </a:solidFill>
            </a:endParaRPr>
          </a:p>
        </p:txBody>
      </p:sp>
    </p:spTree>
    <p:extLst>
      <p:ext uri="{BB962C8B-B14F-4D97-AF65-F5344CB8AC3E}">
        <p14:creationId xmlns:p14="http://schemas.microsoft.com/office/powerpoint/2010/main" val="31428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SBCTC created</a:t>
            </a:r>
            <a:r>
              <a:rPr lang="en-US" baseline="0" dirty="0" smtClean="0"/>
              <a:t> </a:t>
            </a:r>
            <a:r>
              <a:rPr lang="en-US" dirty="0" smtClean="0"/>
              <a:t>ctcLink Reference Center. This is the state</a:t>
            </a:r>
            <a:r>
              <a:rPr lang="en-US" baseline="0" dirty="0" smtClean="0"/>
              <a:t> boards resource for ctcLink information like quick reference guides (guides to walk you through ow to do specific processes. It also has all UAT test scenarios and training videos.</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7</a:t>
            </a:fld>
            <a:endParaRPr lang="en-US" dirty="0"/>
          </a:p>
        </p:txBody>
      </p:sp>
    </p:spTree>
    <p:extLst>
      <p:ext uri="{BB962C8B-B14F-4D97-AF65-F5344CB8AC3E}">
        <p14:creationId xmlns:p14="http://schemas.microsoft.com/office/powerpoint/2010/main" val="212018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board has utilized Canvas for</a:t>
            </a:r>
            <a:r>
              <a:rPr lang="en-US" baseline="0" dirty="0" smtClean="0"/>
              <a:t> providing information for all deployment groups. Deployment groups are current and upcoming implementation groups.  Clark is in DG2 (deployment group 2). The ctcLink Projection information course provides access to self enroll into PeopleSoft Fundamentals, the first place everyone needs to start at prior to accessing end user trainings is PeopleSoft fundamentals. You can access past global design review session and fit/gap sessions her as well. </a:t>
            </a:r>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8</a:t>
            </a:fld>
            <a:endParaRPr lang="en-US" dirty="0"/>
          </a:p>
        </p:txBody>
      </p:sp>
    </p:spTree>
    <p:extLst>
      <p:ext uri="{BB962C8B-B14F-4D97-AF65-F5344CB8AC3E}">
        <p14:creationId xmlns:p14="http://schemas.microsoft.com/office/powerpoint/2010/main" val="306160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another</a:t>
            </a:r>
            <a:r>
              <a:rPr lang="en-US" baseline="0" dirty="0" smtClean="0"/>
              <a:t> SBCTC canvas course is </a:t>
            </a:r>
            <a:r>
              <a:rPr lang="en-US" dirty="0" smtClean="0"/>
              <a:t>Common </a:t>
            </a:r>
            <a:r>
              <a:rPr lang="en-US" dirty="0" smtClean="0"/>
              <a:t>Process </a:t>
            </a:r>
            <a:r>
              <a:rPr lang="en-US" dirty="0" smtClean="0"/>
              <a:t>Workshops course, here </a:t>
            </a:r>
            <a:r>
              <a:rPr lang="en-US" dirty="0" smtClean="0"/>
              <a:t>is where all</a:t>
            </a:r>
            <a:r>
              <a:rPr lang="en-US" baseline="0" dirty="0" smtClean="0"/>
              <a:t> documentation from the common process workshops </a:t>
            </a:r>
            <a:r>
              <a:rPr lang="en-US" baseline="0" dirty="0" smtClean="0"/>
              <a:t>can be found. You </a:t>
            </a:r>
            <a:r>
              <a:rPr lang="en-US" baseline="0" dirty="0" smtClean="0"/>
              <a:t>can find information on decisions that where made at the global level of ctcLink.</a:t>
            </a:r>
          </a:p>
          <a:p>
            <a:endParaRPr lang="en-US" baseline="0" dirty="0" smtClean="0"/>
          </a:p>
          <a:p>
            <a:r>
              <a:rPr lang="en-US" baseline="0" dirty="0" smtClean="0"/>
              <a:t>To access </a:t>
            </a:r>
            <a:r>
              <a:rPr lang="en-US" baseline="0" dirty="0" smtClean="0"/>
              <a:t>the canvas courses </a:t>
            </a:r>
            <a:r>
              <a:rPr lang="en-US" baseline="0" dirty="0" smtClean="0"/>
              <a:t>go to Clark College canvas page and login. If you have never logged in click on the how to log in link and follow those direction. If you still cant login click on help and then report a problem. Once you get access to canvas if you don’t see the ctcLink tiles contact me and I can get you invited to the courses.</a:t>
            </a:r>
          </a:p>
          <a:p>
            <a:endParaRPr lang="en-US" dirty="0"/>
          </a:p>
        </p:txBody>
      </p:sp>
      <p:sp>
        <p:nvSpPr>
          <p:cNvPr id="4" name="Slide Number Placeholder 3"/>
          <p:cNvSpPr>
            <a:spLocks noGrp="1"/>
          </p:cNvSpPr>
          <p:nvPr>
            <p:ph type="sldNum" sz="quarter" idx="10"/>
          </p:nvPr>
        </p:nvSpPr>
        <p:spPr/>
        <p:txBody>
          <a:bodyPr/>
          <a:lstStyle/>
          <a:p>
            <a:fld id="{512EE262-C283-4524-943B-ED2663F182ED}" type="slidenum">
              <a:rPr lang="en-US" smtClean="0"/>
              <a:t>9</a:t>
            </a:fld>
            <a:endParaRPr lang="en-US" dirty="0"/>
          </a:p>
        </p:txBody>
      </p:sp>
    </p:spTree>
    <p:extLst>
      <p:ext uri="{BB962C8B-B14F-4D97-AF65-F5344CB8AC3E}">
        <p14:creationId xmlns:p14="http://schemas.microsoft.com/office/powerpoint/2010/main" val="45130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available</a:t>
            </a:r>
            <a:r>
              <a:rPr lang="en-US" baseline="0" dirty="0" smtClean="0"/>
              <a:t> to you to learn about PeopleSoft.  We are in the process of scheduling </a:t>
            </a:r>
            <a:r>
              <a:rPr lang="en-US" baseline="0" dirty="0" smtClean="0"/>
              <a:t>multiple upcoming sessions</a:t>
            </a:r>
            <a:r>
              <a:rPr lang="en-US" baseline="0" dirty="0" smtClean="0"/>
              <a:t>.  Susan will talk about these more tomorrow in the keynote speaker session at 11:00</a:t>
            </a:r>
            <a:endParaRPr lang="en-US" dirty="0"/>
          </a:p>
        </p:txBody>
      </p:sp>
      <p:sp>
        <p:nvSpPr>
          <p:cNvPr id="4" name="Slide Number Placeholder 3"/>
          <p:cNvSpPr>
            <a:spLocks noGrp="1"/>
          </p:cNvSpPr>
          <p:nvPr>
            <p:ph type="sldNum" sz="quarter" idx="10"/>
          </p:nvPr>
        </p:nvSpPr>
        <p:spPr/>
        <p:txBody>
          <a:bodyPr/>
          <a:lstStyle/>
          <a:p>
            <a:fld id="{A52D1A7E-F88C-41DA-BC51-81D305E2FB60}" type="slidenum">
              <a:rPr lang="en-US" smtClean="0"/>
              <a:t>10</a:t>
            </a:fld>
            <a:endParaRPr lang="en-US"/>
          </a:p>
        </p:txBody>
      </p:sp>
    </p:spTree>
    <p:extLst>
      <p:ext uri="{BB962C8B-B14F-4D97-AF65-F5344CB8AC3E}">
        <p14:creationId xmlns:p14="http://schemas.microsoft.com/office/powerpoint/2010/main" val="179264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student know what to do?</a:t>
            </a:r>
          </a:p>
          <a:p>
            <a:pPr lvl="0"/>
            <a:r>
              <a:rPr lang="en-US" dirty="0" smtClean="0"/>
              <a:t>Beginning of fall term</a:t>
            </a:r>
            <a:r>
              <a:rPr lang="en-US" baseline="0" dirty="0" smtClean="0"/>
              <a:t> we will begin communications to students. At GoLive we will have a variety of resources available. </a:t>
            </a:r>
            <a:r>
              <a:rPr lang="en-US" altLang="en-US" baseline="0" dirty="0" smtClean="0"/>
              <a:t>Susan is giving a presentation on </a:t>
            </a:r>
            <a:r>
              <a:rPr lang="en-US" sz="1200" kern="1200" dirty="0" smtClean="0">
                <a:solidFill>
                  <a:schemeClr val="tx1"/>
                </a:solidFill>
                <a:effectLst/>
                <a:latin typeface="+mn-lt"/>
                <a:ea typeface="+mn-ea"/>
                <a:cs typeface="+mn-cs"/>
              </a:rPr>
              <a:t>What to Expect in PeopleSoft – Student Focus today and if you</a:t>
            </a:r>
            <a:r>
              <a:rPr lang="en-US" sz="1200" kern="1200" baseline="0" dirty="0" smtClean="0">
                <a:solidFill>
                  <a:schemeClr val="tx1"/>
                </a:solidFill>
                <a:effectLst/>
                <a:latin typeface="+mn-lt"/>
                <a:ea typeface="+mn-ea"/>
                <a:cs typeface="+mn-cs"/>
              </a:rPr>
              <a:t> are interested in getting a copy of her PowerPoint let me know and I can arrange that.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2D1A7E-F88C-41DA-BC51-81D305E2FB60}" type="slidenum">
              <a:rPr lang="en-US" smtClean="0"/>
              <a:t>11</a:t>
            </a:fld>
            <a:endParaRPr lang="en-US"/>
          </a:p>
        </p:txBody>
      </p:sp>
    </p:spTree>
    <p:extLst>
      <p:ext uri="{BB962C8B-B14F-4D97-AF65-F5344CB8AC3E}">
        <p14:creationId xmlns:p14="http://schemas.microsoft.com/office/powerpoint/2010/main" val="60906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7444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4833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48173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88923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35671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48212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391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67393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391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64580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2073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19992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18945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05300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8/9/2019</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88226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8/9/2019</a:t>
            </a:fld>
            <a:endParaRPr lang="en-US" dirty="0"/>
          </a:p>
        </p:txBody>
      </p:sp>
    </p:spTree>
    <p:extLst>
      <p:ext uri="{BB962C8B-B14F-4D97-AF65-F5344CB8AC3E}">
        <p14:creationId xmlns:p14="http://schemas.microsoft.com/office/powerpoint/2010/main" val="29857793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8/9/2019</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77334" y="6116357"/>
            <a:ext cx="2352403" cy="580259"/>
          </a:xfrm>
          <a:prstGeom prst="rect">
            <a:avLst/>
          </a:prstGeom>
        </p:spPr>
      </p:pic>
    </p:spTree>
    <p:extLst>
      <p:ext uri="{BB962C8B-B14F-4D97-AF65-F5344CB8AC3E}">
        <p14:creationId xmlns:p14="http://schemas.microsoft.com/office/powerpoint/2010/main" val="33079417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t-uat.peoplesoft-nonprod-aws.ctclink.sbctc.edu/psp/ptuat/?cmd=login&amp;languageCd=ENG&am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ptprd.ctclink.us/psp/ptprd/?cmd=login&amp;languageCd=ENG&am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pt-uat.peoplesoft-nonprod-aws.ctclink.sbctc.edu/psp/ptuat/EMPLOYEE/EMPL/?cmd=logou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tprd.ctclink.us/psp/ptprd/EMPLOYEE/EMPL/?cmd=logout" TargetMode="External"/><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pt-uat.peoplesoft-nonprod-aws.ctclink.sbctc.edu/psp/ptuat/EMPLOYEE/EMPL/?cmd=logou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t-uat.peoplesoft-nonprod-aws.ctclink.sbctc.edu/psp/ptuat/EMPLOYEE/EMPL/?cmd=logout"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pt-uat.peoplesoft-nonprod-aws.ctclink.sbctc.edu/psp/ptuat/EMPLOYEE/EMPL/?cmd=logou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pt-uat.peoplesoft-nonprod-aws.ctclink.sbctc.edu/psp/ptuat/EMPLOYEE/EMPL/?cmd=logou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pt-uat.peoplesoft-nonprod-aws.ctclink.sbctc.edu/psp/ptuat/EMPLOYEE/EMPL/?cmd=logout"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t-uat.peoplesoft-nonprod-aws.ctclink.sbctc.edu/psp/ptuat/EMPLOYEE/EMPL/?cmd=logout" TargetMode="External"/><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ptprd.ctclink.us/psp/ptprd/EMPLOYEE/EMPL/?cmd=logout"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larkcoll.sharepoint.com/sites/ctclink/SitePages/Home.asp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ctclinkreferencecenter.ctclink.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bctc.instructure.com/courses/1321597" TargetMode="External"/><Relationship Id="rId4" Type="http://schemas.openxmlformats.org/officeDocument/2006/relationships/hyperlink" Target="https://sbctc.instructure.com/courses/1620486/pages/introduction-to-dg2-activities-and-materials?module_item_id=3317465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larkcollege.instructure.com/login/canvas" TargetMode="External"/><Relationship Id="rId4" Type="http://schemas.openxmlformats.org/officeDocument/2006/relationships/hyperlink" Target="https://sbctc.instructure.com/courses/11056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52560" y="4232366"/>
            <a:ext cx="262722" cy="369332"/>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04" y="2165096"/>
            <a:ext cx="10058400" cy="1743456"/>
          </a:xfrm>
          <a:prstGeom prst="rect">
            <a:avLst/>
          </a:prstGeom>
        </p:spPr>
      </p:pic>
    </p:spTree>
    <p:extLst>
      <p:ext uri="{BB962C8B-B14F-4D97-AF65-F5344CB8AC3E}">
        <p14:creationId xmlns:p14="http://schemas.microsoft.com/office/powerpoint/2010/main" val="8539056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849" y="576943"/>
            <a:ext cx="8596668" cy="642257"/>
          </a:xfrm>
        </p:spPr>
        <p:txBody>
          <a:bodyPr>
            <a:normAutofit/>
          </a:bodyPr>
          <a:lstStyle/>
          <a:p>
            <a:pPr algn="ctr"/>
            <a:r>
              <a:rPr lang="en-US" sz="2800" b="1" dirty="0">
                <a:solidFill>
                  <a:schemeClr val="tx2"/>
                </a:solidFill>
              </a:rPr>
              <a:t>How will I know what to do?</a:t>
            </a:r>
          </a:p>
        </p:txBody>
      </p:sp>
      <p:sp>
        <p:nvSpPr>
          <p:cNvPr id="3" name="Content Placeholder 2"/>
          <p:cNvSpPr>
            <a:spLocks noGrp="1"/>
          </p:cNvSpPr>
          <p:nvPr>
            <p:ph idx="1"/>
          </p:nvPr>
        </p:nvSpPr>
        <p:spPr>
          <a:xfrm>
            <a:off x="1678820" y="1508259"/>
            <a:ext cx="8596668" cy="3880773"/>
          </a:xfrm>
        </p:spPr>
        <p:txBody>
          <a:bodyPr>
            <a:normAutofit fontScale="92500" lnSpcReduction="10000"/>
          </a:bodyPr>
          <a:lstStyle/>
          <a:p>
            <a:r>
              <a:rPr lang="en-US" sz="2800" dirty="0" smtClean="0"/>
              <a:t>Instructor led classes, by SBCTC staff via WebEx</a:t>
            </a:r>
          </a:p>
          <a:p>
            <a:r>
              <a:rPr lang="en-US" sz="2800" dirty="0" smtClean="0"/>
              <a:t>Self-paced course in Canvas</a:t>
            </a:r>
          </a:p>
          <a:p>
            <a:r>
              <a:rPr lang="en-US" sz="2800" dirty="0" smtClean="0"/>
              <a:t>ctcLink Reference Center – Quick Reference Guides (QRG)</a:t>
            </a:r>
          </a:p>
          <a:p>
            <a:r>
              <a:rPr lang="en-US" sz="2800" dirty="0" smtClean="0"/>
              <a:t>Videos</a:t>
            </a:r>
          </a:p>
          <a:p>
            <a:r>
              <a:rPr lang="en-US" sz="2800" dirty="0" smtClean="0"/>
              <a:t>Open Labs</a:t>
            </a:r>
          </a:p>
          <a:p>
            <a:r>
              <a:rPr lang="en-US" sz="2800" dirty="0" smtClean="0"/>
              <a:t>Clark led classes</a:t>
            </a:r>
          </a:p>
          <a:p>
            <a:r>
              <a:rPr lang="en-US" sz="2800" dirty="0" smtClean="0"/>
              <a:t>Ask a SME</a:t>
            </a:r>
          </a:p>
          <a:p>
            <a:pPr marL="0" indent="0">
              <a:buNone/>
            </a:pPr>
            <a:endParaRPr lang="en-US" dirty="0" smtClean="0"/>
          </a:p>
          <a:p>
            <a:endParaRPr lang="en-US" dirty="0"/>
          </a:p>
        </p:txBody>
      </p:sp>
    </p:spTree>
    <p:extLst>
      <p:ext uri="{BB962C8B-B14F-4D97-AF65-F5344CB8AC3E}">
        <p14:creationId xmlns:p14="http://schemas.microsoft.com/office/powerpoint/2010/main" val="26045637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820" y="620485"/>
            <a:ext cx="8596668" cy="609600"/>
          </a:xfrm>
        </p:spPr>
        <p:txBody>
          <a:bodyPr>
            <a:normAutofit/>
          </a:bodyPr>
          <a:lstStyle/>
          <a:p>
            <a:pPr algn="ctr"/>
            <a:r>
              <a:rPr lang="en-US" sz="2800" b="1" dirty="0">
                <a:solidFill>
                  <a:schemeClr val="tx2"/>
                </a:solidFill>
              </a:rPr>
              <a:t>How will students know what to do?</a:t>
            </a:r>
          </a:p>
        </p:txBody>
      </p:sp>
      <p:sp>
        <p:nvSpPr>
          <p:cNvPr id="3" name="Content Placeholder 2"/>
          <p:cNvSpPr>
            <a:spLocks noGrp="1"/>
          </p:cNvSpPr>
          <p:nvPr>
            <p:ph idx="1"/>
          </p:nvPr>
        </p:nvSpPr>
        <p:spPr>
          <a:xfrm>
            <a:off x="2059820" y="1519144"/>
            <a:ext cx="8596668" cy="3880773"/>
          </a:xfrm>
        </p:spPr>
        <p:txBody>
          <a:bodyPr>
            <a:normAutofit/>
          </a:bodyPr>
          <a:lstStyle/>
          <a:p>
            <a:r>
              <a:rPr lang="en-US" sz="2800" dirty="0"/>
              <a:t>Email</a:t>
            </a:r>
          </a:p>
          <a:p>
            <a:r>
              <a:rPr lang="en-US" sz="2800" dirty="0" smtClean="0"/>
              <a:t>Videos on website</a:t>
            </a:r>
          </a:p>
          <a:p>
            <a:r>
              <a:rPr lang="en-US" sz="2800" dirty="0" smtClean="0"/>
              <a:t>MyClark ctcLink Quick Reference Guides</a:t>
            </a:r>
          </a:p>
          <a:p>
            <a:r>
              <a:rPr lang="en-US" sz="2800" dirty="0" smtClean="0"/>
              <a:t>Open Labs</a:t>
            </a:r>
          </a:p>
          <a:p>
            <a:r>
              <a:rPr lang="en-US" sz="2800" dirty="0" smtClean="0"/>
              <a:t>Tech Hub available in Gaiser</a:t>
            </a:r>
          </a:p>
          <a:p>
            <a:r>
              <a:rPr lang="en-US" sz="2800" dirty="0" smtClean="0"/>
              <a:t>MyClark Triage Center</a:t>
            </a:r>
          </a:p>
          <a:p>
            <a:r>
              <a:rPr lang="en-US" sz="2800" dirty="0" smtClean="0"/>
              <a:t>College 101</a:t>
            </a:r>
          </a:p>
          <a:p>
            <a:pPr marL="0" indent="0">
              <a:buNone/>
            </a:pPr>
            <a:endParaRPr lang="en-US" dirty="0" smtClean="0"/>
          </a:p>
          <a:p>
            <a:endParaRPr lang="en-US" dirty="0"/>
          </a:p>
        </p:txBody>
      </p:sp>
    </p:spTree>
    <p:extLst>
      <p:ext uri="{BB962C8B-B14F-4D97-AF65-F5344CB8AC3E}">
        <p14:creationId xmlns:p14="http://schemas.microsoft.com/office/powerpoint/2010/main" val="24789337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113905"/>
            <a:ext cx="4099560" cy="4966855"/>
          </a:xfrm>
        </p:spPr>
        <p:txBody>
          <a:bodyPr>
            <a:normAutofit/>
          </a:bodyPr>
          <a:lstStyle/>
          <a:p>
            <a:r>
              <a:rPr lang="en-US" sz="2000" dirty="0" smtClean="0">
                <a:hlinkClick r:id="rId3"/>
              </a:rPr>
              <a:t>UAT Environment</a:t>
            </a:r>
            <a:endParaRPr lang="en-US" sz="2000" dirty="0" smtClean="0"/>
          </a:p>
          <a:p>
            <a:pPr lvl="1"/>
            <a:r>
              <a:rPr lang="en-US" sz="2000" dirty="0" smtClean="0"/>
              <a:t>Staff have been busy testing end to end processes</a:t>
            </a:r>
          </a:p>
          <a:p>
            <a:pPr lvl="1"/>
            <a:r>
              <a:rPr lang="en-US" sz="2000" dirty="0" smtClean="0"/>
              <a:t>UAT environment is using Fluid pages</a:t>
            </a:r>
            <a:endParaRPr lang="en-US" sz="2000" dirty="0"/>
          </a:p>
          <a:p>
            <a:r>
              <a:rPr lang="en-US" sz="2000" dirty="0" smtClean="0">
                <a:hlinkClick r:id="rId4"/>
              </a:rPr>
              <a:t>Live Environment </a:t>
            </a:r>
            <a:endParaRPr lang="en-US" sz="2000" dirty="0" smtClean="0"/>
          </a:p>
          <a:p>
            <a:pPr lvl="1"/>
            <a:r>
              <a:rPr lang="en-US" sz="2000" dirty="0" smtClean="0"/>
              <a:t>Staff have been working in the Live environment setting up AAR’s, Fall and Winter courses and classes and Transfer Credit Rules</a:t>
            </a:r>
          </a:p>
          <a:p>
            <a:pPr lvl="1"/>
            <a:endParaRPr lang="en-US" dirty="0"/>
          </a:p>
        </p:txBody>
      </p:sp>
      <p:pic>
        <p:nvPicPr>
          <p:cNvPr id="6" name="Picture 5"/>
          <p:cNvPicPr>
            <a:picLocks noChangeAspect="1"/>
          </p:cNvPicPr>
          <p:nvPr/>
        </p:nvPicPr>
        <p:blipFill>
          <a:blip r:embed="rId5"/>
          <a:stretch>
            <a:fillRect/>
          </a:stretch>
        </p:blipFill>
        <p:spPr>
          <a:xfrm>
            <a:off x="4162425" y="791094"/>
            <a:ext cx="6479441" cy="3816657"/>
          </a:xfrm>
          <a:prstGeom prst="rect">
            <a:avLst/>
          </a:prstGeom>
        </p:spPr>
      </p:pic>
      <p:pic>
        <p:nvPicPr>
          <p:cNvPr id="5" name="Picture 4"/>
          <p:cNvPicPr>
            <a:picLocks noChangeAspect="1"/>
          </p:cNvPicPr>
          <p:nvPr/>
        </p:nvPicPr>
        <p:blipFill>
          <a:blip r:embed="rId6"/>
          <a:stretch>
            <a:fillRect/>
          </a:stretch>
        </p:blipFill>
        <p:spPr>
          <a:xfrm>
            <a:off x="6620827" y="3159442"/>
            <a:ext cx="5455455" cy="3408997"/>
          </a:xfrm>
          <a:prstGeom prst="rect">
            <a:avLst/>
          </a:prstGeom>
        </p:spPr>
      </p:pic>
      <p:sp>
        <p:nvSpPr>
          <p:cNvPr id="4" name="Title 1"/>
          <p:cNvSpPr>
            <a:spLocks noGrp="1"/>
          </p:cNvSpPr>
          <p:nvPr>
            <p:ph type="title"/>
          </p:nvPr>
        </p:nvSpPr>
        <p:spPr>
          <a:xfrm>
            <a:off x="2568633" y="468284"/>
            <a:ext cx="6567054" cy="645621"/>
          </a:xfrm>
        </p:spPr>
        <p:txBody>
          <a:bodyPr>
            <a:noAutofit/>
          </a:bodyPr>
          <a:lstStyle/>
          <a:p>
            <a:pPr lvl="1" algn="ctr"/>
            <a:r>
              <a:rPr lang="en-US" sz="2800" b="1" dirty="0" smtClean="0"/>
              <a:t>UAT and Live Environments</a:t>
            </a:r>
            <a:endParaRPr lang="en-US" sz="2800" b="1" dirty="0"/>
          </a:p>
        </p:txBody>
      </p:sp>
    </p:spTree>
    <p:extLst>
      <p:ext uri="{BB962C8B-B14F-4D97-AF65-F5344CB8AC3E}">
        <p14:creationId xmlns:p14="http://schemas.microsoft.com/office/powerpoint/2010/main" val="28533119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t>Introducing Fluid in ctcLink</a:t>
            </a:r>
            <a:endParaRPr lang="en-US" sz="2800" dirty="0"/>
          </a:p>
          <a:p>
            <a:pPr marL="0" lvl="1" algn="ctr" defTabSz="914400"/>
            <a:endParaRPr lang="en-US" sz="2800" kern="0" dirty="0"/>
          </a:p>
        </p:txBody>
      </p:sp>
      <p:sp>
        <p:nvSpPr>
          <p:cNvPr id="4" name="TextBox 3"/>
          <p:cNvSpPr txBox="1"/>
          <p:nvPr/>
        </p:nvSpPr>
        <p:spPr>
          <a:xfrm>
            <a:off x="350923" y="1124989"/>
            <a:ext cx="5791199" cy="4965462"/>
          </a:xfrm>
          <a:prstGeom prst="rect">
            <a:avLst/>
          </a:prstGeom>
          <a:noFill/>
        </p:spPr>
        <p:txBody>
          <a:bodyPr wrap="square" rtlCol="0">
            <a:spAutoFit/>
          </a:bodyPr>
          <a:lstStyle/>
          <a:p>
            <a:pPr fontAlgn="base"/>
            <a:r>
              <a:rPr lang="en-US" sz="2000" b="1" dirty="0" smtClean="0"/>
              <a:t>ctcLink PeopleSoft has </a:t>
            </a:r>
            <a:r>
              <a:rPr lang="en-US" sz="2000" b="1" dirty="0"/>
              <a:t>two user interfaces:</a:t>
            </a:r>
          </a:p>
          <a:p>
            <a:pPr marL="742950" lvl="1" indent="-285750" fontAlgn="base">
              <a:spcBef>
                <a:spcPts val="1000"/>
              </a:spcBef>
              <a:buClr>
                <a:schemeClr val="accent1"/>
              </a:buClr>
              <a:buSzPct val="80000"/>
              <a:buFont typeface="Wingdings 3" charset="2"/>
              <a:buChar char=""/>
            </a:pPr>
            <a:r>
              <a:rPr lang="en-US" sz="2000" dirty="0" smtClean="0">
                <a:solidFill>
                  <a:schemeClr val="tx1">
                    <a:lumMod val="75000"/>
                    <a:lumOff val="25000"/>
                  </a:schemeClr>
                </a:solidFill>
              </a:rPr>
              <a:t>ctcLink </a:t>
            </a:r>
            <a:r>
              <a:rPr lang="en-US" sz="2000" dirty="0">
                <a:solidFill>
                  <a:schemeClr val="tx1">
                    <a:lumMod val="75000"/>
                    <a:lumOff val="25000"/>
                  </a:schemeClr>
                </a:solidFill>
              </a:rPr>
              <a:t>PeopleSoft Classic User Interface, which was designed to be used on a laptop and </a:t>
            </a:r>
            <a:r>
              <a:rPr lang="en-US" sz="2000" dirty="0" smtClean="0">
                <a:solidFill>
                  <a:schemeClr val="tx1">
                    <a:lumMod val="75000"/>
                    <a:lumOff val="25000"/>
                  </a:schemeClr>
                </a:solidFill>
              </a:rPr>
              <a:t>desktop.</a:t>
            </a:r>
          </a:p>
          <a:p>
            <a:pPr marL="742950" lvl="1" indent="-285750" fontAlgn="base">
              <a:spcBef>
                <a:spcPts val="1000"/>
              </a:spcBef>
              <a:buClr>
                <a:schemeClr val="accent1"/>
              </a:buClr>
              <a:buSzPct val="80000"/>
              <a:buFont typeface="Wingdings 3" charset="2"/>
              <a:buChar char=""/>
            </a:pPr>
            <a:r>
              <a:rPr lang="en-US" sz="2000" dirty="0" smtClean="0">
                <a:solidFill>
                  <a:schemeClr val="tx1">
                    <a:lumMod val="75000"/>
                    <a:lumOff val="25000"/>
                  </a:schemeClr>
                </a:solidFill>
              </a:rPr>
              <a:t>ctcLink </a:t>
            </a:r>
            <a:r>
              <a:rPr lang="en-US" sz="2000" dirty="0">
                <a:solidFill>
                  <a:schemeClr val="tx1">
                    <a:lumMod val="75000"/>
                    <a:lumOff val="25000"/>
                  </a:schemeClr>
                </a:solidFill>
              </a:rPr>
              <a:t>PeopleSoft Fluid User Interface, which was designed to be used on mobile devices, but can also be used on a laptop and desktop.</a:t>
            </a:r>
          </a:p>
          <a:p>
            <a:pPr fontAlgn="base"/>
            <a:endParaRPr lang="en-US" sz="2000" dirty="0" smtClean="0"/>
          </a:p>
          <a:p>
            <a:pPr fontAlgn="base"/>
            <a:r>
              <a:rPr lang="en-US" sz="2000" dirty="0" smtClean="0"/>
              <a:t>ctcLink </a:t>
            </a:r>
            <a:r>
              <a:rPr lang="en-US" sz="2000" dirty="0"/>
              <a:t>PeopleSoft application reads the type of device you are using and renders the page accordingly. </a:t>
            </a:r>
            <a:endParaRPr lang="en-US" sz="2000" dirty="0" smtClean="0"/>
          </a:p>
          <a:p>
            <a:pPr fontAlgn="base"/>
            <a:endParaRPr lang="en-US" sz="2000" dirty="0"/>
          </a:p>
          <a:p>
            <a:pPr fontAlgn="base"/>
            <a:r>
              <a:rPr lang="en-US" sz="2000" dirty="0" smtClean="0"/>
              <a:t>However</a:t>
            </a:r>
            <a:r>
              <a:rPr lang="en-US" sz="2000" dirty="0"/>
              <a:t>, </a:t>
            </a:r>
            <a:r>
              <a:rPr lang="en-US" sz="2000" dirty="0" smtClean="0"/>
              <a:t>not all pages utilize the Fluid interface.</a:t>
            </a:r>
            <a:endParaRPr lang="en-US" sz="2000" dirty="0"/>
          </a:p>
        </p:txBody>
      </p:sp>
      <p:pic>
        <p:nvPicPr>
          <p:cNvPr id="5" name="Picture 4"/>
          <p:cNvPicPr>
            <a:picLocks noChangeAspect="1"/>
          </p:cNvPicPr>
          <p:nvPr/>
        </p:nvPicPr>
        <p:blipFill rotWithShape="1">
          <a:blip r:embed="rId2"/>
          <a:srcRect l="21" r="21"/>
          <a:stretch/>
        </p:blipFill>
        <p:spPr>
          <a:xfrm>
            <a:off x="6257666" y="1005840"/>
            <a:ext cx="5301270" cy="2828059"/>
          </a:xfrm>
          <a:prstGeom prst="rect">
            <a:avLst/>
          </a:prstGeom>
        </p:spPr>
      </p:pic>
      <p:pic>
        <p:nvPicPr>
          <p:cNvPr id="1026" name="Picture 2" descr="https://peoplesofttutorial.com/wp-content/uploads/2019/01/flu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358" y="3962400"/>
            <a:ext cx="3353967" cy="264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53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t="34642"/>
          <a:stretch/>
        </p:blipFill>
        <p:spPr>
          <a:xfrm>
            <a:off x="7502136" y="3588411"/>
            <a:ext cx="4579128" cy="3089939"/>
          </a:xfrm>
          <a:prstGeom prst="rect">
            <a:avLst/>
          </a:prstGeom>
        </p:spPr>
      </p:pic>
      <p:pic>
        <p:nvPicPr>
          <p:cNvPr id="11" name="Picture 10"/>
          <p:cNvPicPr>
            <a:picLocks noChangeAspect="1"/>
          </p:cNvPicPr>
          <p:nvPr/>
        </p:nvPicPr>
        <p:blipFill>
          <a:blip r:embed="rId4"/>
          <a:stretch>
            <a:fillRect/>
          </a:stretch>
        </p:blipFill>
        <p:spPr>
          <a:xfrm>
            <a:off x="7804312" y="742480"/>
            <a:ext cx="3974776" cy="2702219"/>
          </a:xfrm>
          <a:prstGeom prst="rect">
            <a:avLst/>
          </a:prstGeom>
        </p:spPr>
      </p:pic>
      <p:pic>
        <p:nvPicPr>
          <p:cNvPr id="8" name="Picture 7"/>
          <p:cNvPicPr>
            <a:picLocks noChangeAspect="1"/>
          </p:cNvPicPr>
          <p:nvPr/>
        </p:nvPicPr>
        <p:blipFill rotWithShape="1">
          <a:blip r:embed="rId5"/>
          <a:srcRect t="14960" r="54184" b="47555"/>
          <a:stretch/>
        </p:blipFill>
        <p:spPr>
          <a:xfrm>
            <a:off x="7926211" y="3118348"/>
            <a:ext cx="1538288" cy="266699"/>
          </a:xfrm>
          <a:prstGeom prst="rect">
            <a:avLst/>
          </a:prstGeom>
        </p:spPr>
      </p:pic>
      <p:sp>
        <p:nvSpPr>
          <p:cNvPr id="3" name="Content Placeholder 2"/>
          <p:cNvSpPr>
            <a:spLocks noGrp="1"/>
          </p:cNvSpPr>
          <p:nvPr>
            <p:ph idx="1"/>
          </p:nvPr>
        </p:nvSpPr>
        <p:spPr>
          <a:xfrm>
            <a:off x="399761" y="1220635"/>
            <a:ext cx="4306178" cy="3392486"/>
          </a:xfrm>
        </p:spPr>
        <p:txBody>
          <a:bodyPr>
            <a:noAutofit/>
          </a:bodyPr>
          <a:lstStyle/>
          <a:p>
            <a:pPr marL="0" indent="0">
              <a:buNone/>
            </a:pPr>
            <a:r>
              <a:rPr lang="en-US" b="1" dirty="0" smtClean="0">
                <a:hlinkClick r:id="rId6"/>
              </a:rPr>
              <a:t>ctcLink – Live</a:t>
            </a:r>
            <a:endParaRPr lang="en-US" b="1" dirty="0" smtClean="0"/>
          </a:p>
          <a:p>
            <a:r>
              <a:rPr lang="en-US" dirty="0" smtClean="0"/>
              <a:t>First time logging in and activating you ctcLink Account</a:t>
            </a:r>
          </a:p>
          <a:p>
            <a:pPr lvl="1"/>
            <a:r>
              <a:rPr lang="en-US" sz="1800" dirty="0" smtClean="0"/>
              <a:t>Click on </a:t>
            </a:r>
            <a:r>
              <a:rPr lang="en-US" sz="1800" b="1" dirty="0" smtClean="0"/>
              <a:t>First Time User</a:t>
            </a:r>
          </a:p>
          <a:p>
            <a:pPr lvl="1"/>
            <a:r>
              <a:rPr lang="en-US" sz="1800" b="1" dirty="0" smtClean="0"/>
              <a:t>Enter Required information</a:t>
            </a:r>
          </a:p>
          <a:p>
            <a:pPr lvl="1"/>
            <a:r>
              <a:rPr lang="en-US" sz="1800" b="1" dirty="0" smtClean="0"/>
              <a:t>Change ctcLink ID to SID (old)</a:t>
            </a:r>
          </a:p>
          <a:p>
            <a:pPr lvl="1"/>
            <a:r>
              <a:rPr lang="en-US" sz="1800" b="1" dirty="0" smtClean="0"/>
              <a:t>Answer Security Questions</a:t>
            </a:r>
            <a:endParaRPr lang="en-US" sz="1800" b="1" dirty="0"/>
          </a:p>
          <a:p>
            <a:pPr lvl="1"/>
            <a:r>
              <a:rPr lang="en-US" sz="1800" b="1" dirty="0" smtClean="0"/>
              <a:t>Write down your ctcLink ID</a:t>
            </a:r>
            <a:endParaRPr lang="en-US" sz="1800" b="1" dirty="0"/>
          </a:p>
        </p:txBody>
      </p:sp>
      <p:sp>
        <p:nvSpPr>
          <p:cNvPr id="4" name="Title 1"/>
          <p:cNvSpPr>
            <a:spLocks noGrp="1"/>
          </p:cNvSpPr>
          <p:nvPr>
            <p:ph type="title"/>
          </p:nvPr>
        </p:nvSpPr>
        <p:spPr>
          <a:xfrm>
            <a:off x="2568633" y="468284"/>
            <a:ext cx="6567054" cy="901730"/>
          </a:xfrm>
        </p:spPr>
        <p:txBody>
          <a:bodyPr>
            <a:noAutofit/>
          </a:bodyPr>
          <a:lstStyle/>
          <a:p>
            <a:pPr lvl="1" algn="ctr"/>
            <a:r>
              <a:rPr lang="en-US" sz="2800" b="1" dirty="0" smtClean="0"/>
              <a:t>Logging Into </a:t>
            </a:r>
            <a:r>
              <a:rPr lang="en-US" sz="2800" b="1" dirty="0" smtClean="0">
                <a:hlinkClick r:id="rId7"/>
              </a:rPr>
              <a:t>ctcLink</a:t>
            </a:r>
            <a:r>
              <a:rPr lang="en-US" sz="2800" dirty="0" smtClean="0">
                <a:hlinkClick r:id="rId7"/>
              </a:rPr>
              <a:t/>
            </a:r>
            <a:br>
              <a:rPr lang="en-US" sz="2800" dirty="0" smtClean="0">
                <a:hlinkClick r:id="rId7"/>
              </a:rPr>
            </a:br>
            <a:r>
              <a:rPr lang="en-US" sz="2800" dirty="0" smtClean="0"/>
              <a:t> – for the first time</a:t>
            </a:r>
            <a:endParaRPr lang="en-US" sz="2800" dirty="0"/>
          </a:p>
        </p:txBody>
      </p:sp>
      <p:pic>
        <p:nvPicPr>
          <p:cNvPr id="9" name="Picture 8"/>
          <p:cNvPicPr>
            <a:picLocks noChangeAspect="1"/>
          </p:cNvPicPr>
          <p:nvPr/>
        </p:nvPicPr>
        <p:blipFill>
          <a:blip r:embed="rId8"/>
          <a:stretch>
            <a:fillRect/>
          </a:stretch>
        </p:blipFill>
        <p:spPr>
          <a:xfrm>
            <a:off x="9496065" y="3174293"/>
            <a:ext cx="884613" cy="154807"/>
          </a:xfrm>
          <a:prstGeom prst="rect">
            <a:avLst/>
          </a:prstGeom>
        </p:spPr>
      </p:pic>
      <p:pic>
        <p:nvPicPr>
          <p:cNvPr id="7" name="Picture 6"/>
          <p:cNvPicPr>
            <a:picLocks noChangeAspect="1"/>
          </p:cNvPicPr>
          <p:nvPr/>
        </p:nvPicPr>
        <p:blipFill>
          <a:blip r:embed="rId9"/>
          <a:stretch>
            <a:fillRect/>
          </a:stretch>
        </p:blipFill>
        <p:spPr>
          <a:xfrm>
            <a:off x="451367" y="4330628"/>
            <a:ext cx="7000875" cy="1790700"/>
          </a:xfrm>
          <a:prstGeom prst="rect">
            <a:avLst/>
          </a:prstGeom>
        </p:spPr>
      </p:pic>
      <p:pic>
        <p:nvPicPr>
          <p:cNvPr id="6" name="Picture 5"/>
          <p:cNvPicPr>
            <a:picLocks noChangeAspect="1"/>
          </p:cNvPicPr>
          <p:nvPr/>
        </p:nvPicPr>
        <p:blipFill>
          <a:blip r:embed="rId10"/>
          <a:stretch>
            <a:fillRect/>
          </a:stretch>
        </p:blipFill>
        <p:spPr>
          <a:xfrm>
            <a:off x="4536180" y="1422105"/>
            <a:ext cx="3170363" cy="3170363"/>
          </a:xfrm>
          <a:prstGeom prst="rect">
            <a:avLst/>
          </a:prstGeom>
        </p:spPr>
      </p:pic>
    </p:spTree>
    <p:extLst>
      <p:ext uri="{BB962C8B-B14F-4D97-AF65-F5344CB8AC3E}">
        <p14:creationId xmlns:p14="http://schemas.microsoft.com/office/powerpoint/2010/main" val="13562112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588846" y="2893465"/>
            <a:ext cx="4699434" cy="2610796"/>
          </a:xfrm>
          <a:prstGeom prst="rect">
            <a:avLst/>
          </a:prstGeom>
        </p:spPr>
      </p:pic>
      <p:sp>
        <p:nvSpPr>
          <p:cNvPr id="4" name="Title 1"/>
          <p:cNvSpPr>
            <a:spLocks noGrp="1"/>
          </p:cNvSpPr>
          <p:nvPr>
            <p:ph type="title"/>
          </p:nvPr>
        </p:nvSpPr>
        <p:spPr>
          <a:xfrm>
            <a:off x="2568633" y="468284"/>
            <a:ext cx="6567054" cy="901730"/>
          </a:xfrm>
        </p:spPr>
        <p:txBody>
          <a:bodyPr>
            <a:noAutofit/>
          </a:bodyPr>
          <a:lstStyle/>
          <a:p>
            <a:pPr lvl="1" algn="ctr"/>
            <a:r>
              <a:rPr lang="en-US" sz="2800" dirty="0" smtClean="0"/>
              <a:t>Logging Into </a:t>
            </a:r>
            <a:r>
              <a:rPr lang="en-US" sz="2800" dirty="0" smtClean="0">
                <a:hlinkClick r:id="rId4"/>
              </a:rPr>
              <a:t>ctcLink</a:t>
            </a:r>
            <a:endParaRPr lang="en-US" sz="2800" dirty="0"/>
          </a:p>
        </p:txBody>
      </p:sp>
      <p:sp>
        <p:nvSpPr>
          <p:cNvPr id="8" name="Content Placeholder 2"/>
          <p:cNvSpPr txBox="1">
            <a:spLocks/>
          </p:cNvSpPr>
          <p:nvPr/>
        </p:nvSpPr>
        <p:spPr>
          <a:xfrm>
            <a:off x="748522" y="1149375"/>
            <a:ext cx="4028652" cy="11731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smtClean="0"/>
              <a:t>Landing Page:</a:t>
            </a:r>
          </a:p>
          <a:p>
            <a:pPr marL="0" indent="0">
              <a:buNone/>
            </a:pPr>
            <a:r>
              <a:rPr lang="en-US" sz="2400" dirty="0" smtClean="0"/>
              <a:t>Once logged in this is first page you will see. Here you select your college</a:t>
            </a:r>
          </a:p>
        </p:txBody>
      </p:sp>
      <p:sp>
        <p:nvSpPr>
          <p:cNvPr id="9" name="Content Placeholder 2"/>
          <p:cNvSpPr txBox="1">
            <a:spLocks/>
          </p:cNvSpPr>
          <p:nvPr/>
        </p:nvSpPr>
        <p:spPr>
          <a:xfrm>
            <a:off x="5288280" y="1107123"/>
            <a:ext cx="6903720" cy="11731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smtClean="0"/>
              <a:t>ctcLink GATEWAY:</a:t>
            </a:r>
          </a:p>
          <a:p>
            <a:pPr marL="0" indent="0">
              <a:buNone/>
            </a:pPr>
            <a:r>
              <a:rPr lang="en-US" sz="2400" dirty="0" smtClean="0"/>
              <a:t>On this page you have a few options:</a:t>
            </a:r>
          </a:p>
          <a:p>
            <a:r>
              <a:rPr lang="en-US" sz="2400" dirty="0" smtClean="0"/>
              <a:t>Left Navigation is self service navigation</a:t>
            </a:r>
          </a:p>
          <a:p>
            <a:r>
              <a:rPr lang="en-US" sz="2400" dirty="0" smtClean="0"/>
              <a:t>Top Navigation is for accessing the 3 pillars</a:t>
            </a:r>
          </a:p>
          <a:p>
            <a:pPr lvl="1"/>
            <a:endParaRPr lang="en-US" sz="2400" dirty="0" smtClean="0"/>
          </a:p>
        </p:txBody>
      </p:sp>
      <p:pic>
        <p:nvPicPr>
          <p:cNvPr id="10" name="Picture 9"/>
          <p:cNvPicPr>
            <a:picLocks noChangeAspect="1"/>
          </p:cNvPicPr>
          <p:nvPr/>
        </p:nvPicPr>
        <p:blipFill>
          <a:blip r:embed="rId5"/>
          <a:stretch>
            <a:fillRect/>
          </a:stretch>
        </p:blipFill>
        <p:spPr>
          <a:xfrm>
            <a:off x="5532120" y="3196590"/>
            <a:ext cx="5372100" cy="3446839"/>
          </a:xfrm>
          <a:prstGeom prst="rect">
            <a:avLst/>
          </a:prstGeom>
        </p:spPr>
      </p:pic>
    </p:spTree>
    <p:extLst>
      <p:ext uri="{BB962C8B-B14F-4D97-AF65-F5344CB8AC3E}">
        <p14:creationId xmlns:p14="http://schemas.microsoft.com/office/powerpoint/2010/main" val="4098013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hlinkClick r:id="rId3"/>
              </a:rPr>
              <a:t>ctcLink</a:t>
            </a:r>
            <a:r>
              <a:rPr lang="en-US" sz="2800" kern="0" dirty="0" smtClean="0"/>
              <a:t> Fluid Navigation</a:t>
            </a:r>
            <a:endParaRPr lang="en-US" sz="2800" dirty="0"/>
          </a:p>
          <a:p>
            <a:pPr marL="0" lvl="1" algn="ctr" defTabSz="914400"/>
            <a:endParaRPr lang="en-US" sz="2800" kern="0" dirty="0"/>
          </a:p>
        </p:txBody>
      </p:sp>
      <p:sp>
        <p:nvSpPr>
          <p:cNvPr id="4" name="Content Placeholder 2"/>
          <p:cNvSpPr txBox="1">
            <a:spLocks/>
          </p:cNvSpPr>
          <p:nvPr/>
        </p:nvSpPr>
        <p:spPr>
          <a:xfrm>
            <a:off x="3327512" y="3114393"/>
            <a:ext cx="4514850" cy="256032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smtClean="0"/>
              <a:t>Top Pillar Navigation Menus:</a:t>
            </a:r>
          </a:p>
          <a:p>
            <a:pPr lvl="1"/>
            <a:r>
              <a:rPr lang="en-US" sz="2400" dirty="0" smtClean="0"/>
              <a:t>HCM – Human Resources</a:t>
            </a:r>
          </a:p>
          <a:p>
            <a:pPr lvl="1"/>
            <a:r>
              <a:rPr lang="en-US" sz="2400" dirty="0" smtClean="0"/>
              <a:t>FSCM – Finance </a:t>
            </a:r>
          </a:p>
          <a:p>
            <a:pPr lvl="1"/>
            <a:r>
              <a:rPr lang="en-US" sz="2400" dirty="0" smtClean="0"/>
              <a:t>CS – Campus Solutions</a:t>
            </a:r>
          </a:p>
          <a:p>
            <a:pPr marL="457200" lvl="1" indent="0">
              <a:buNone/>
            </a:pPr>
            <a:endParaRPr lang="en-US" sz="2400" dirty="0" smtClean="0"/>
          </a:p>
        </p:txBody>
      </p:sp>
      <p:pic>
        <p:nvPicPr>
          <p:cNvPr id="6" name="Picture 5"/>
          <p:cNvPicPr>
            <a:picLocks noChangeAspect="1"/>
          </p:cNvPicPr>
          <p:nvPr/>
        </p:nvPicPr>
        <p:blipFill>
          <a:blip r:embed="rId4"/>
          <a:stretch>
            <a:fillRect/>
          </a:stretch>
        </p:blipFill>
        <p:spPr>
          <a:xfrm>
            <a:off x="720003" y="1392273"/>
            <a:ext cx="10247574" cy="1335687"/>
          </a:xfrm>
          <a:prstGeom prst="rect">
            <a:avLst/>
          </a:prstGeom>
        </p:spPr>
      </p:pic>
    </p:spTree>
    <p:extLst>
      <p:ext uri="{BB962C8B-B14F-4D97-AF65-F5344CB8AC3E}">
        <p14:creationId xmlns:p14="http://schemas.microsoft.com/office/powerpoint/2010/main" val="42707573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hlinkClick r:id="rId3"/>
              </a:rPr>
              <a:t>ctcLink</a:t>
            </a:r>
            <a:r>
              <a:rPr lang="en-US" sz="2800" kern="0" dirty="0" smtClean="0"/>
              <a:t> Fluid Navigation</a:t>
            </a:r>
            <a:endParaRPr lang="en-US" sz="2800" dirty="0"/>
          </a:p>
          <a:p>
            <a:pPr marL="0" lvl="1" algn="ctr" defTabSz="914400"/>
            <a:endParaRPr lang="en-US" sz="2800" kern="0" dirty="0"/>
          </a:p>
        </p:txBody>
      </p:sp>
      <p:sp>
        <p:nvSpPr>
          <p:cNvPr id="4" name="Content Placeholder 2"/>
          <p:cNvSpPr txBox="1">
            <a:spLocks/>
          </p:cNvSpPr>
          <p:nvPr/>
        </p:nvSpPr>
        <p:spPr>
          <a:xfrm>
            <a:off x="309374" y="1591426"/>
            <a:ext cx="4279251" cy="4095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smtClean="0"/>
              <a:t>Left Self Service Navigation:</a:t>
            </a:r>
          </a:p>
          <a:p>
            <a:pPr marL="0" indent="0">
              <a:buNone/>
            </a:pPr>
            <a:r>
              <a:rPr lang="en-US" sz="2400" dirty="0" smtClean="0"/>
              <a:t>HCM Self Service</a:t>
            </a:r>
          </a:p>
          <a:p>
            <a:pPr lvl="1"/>
            <a:r>
              <a:rPr lang="en-US" sz="2400" dirty="0" smtClean="0"/>
              <a:t>Personal information</a:t>
            </a:r>
          </a:p>
          <a:p>
            <a:pPr lvl="1"/>
            <a:r>
              <a:rPr lang="en-US" sz="2400" dirty="0" smtClean="0"/>
              <a:t>Payroll Self Service</a:t>
            </a:r>
          </a:p>
          <a:p>
            <a:pPr lvl="1"/>
            <a:r>
              <a:rPr lang="en-US" sz="2400" dirty="0" smtClean="0"/>
              <a:t>Time Reporting</a:t>
            </a:r>
          </a:p>
          <a:p>
            <a:pPr marL="0" indent="0">
              <a:buNone/>
            </a:pPr>
            <a:r>
              <a:rPr lang="en-US" sz="2400" dirty="0" smtClean="0"/>
              <a:t>Financials</a:t>
            </a:r>
          </a:p>
          <a:p>
            <a:pPr lvl="1"/>
            <a:r>
              <a:rPr lang="en-US" sz="2400" dirty="0" smtClean="0"/>
              <a:t>Expense Report</a:t>
            </a:r>
          </a:p>
          <a:p>
            <a:pPr lvl="1"/>
            <a:r>
              <a:rPr lang="en-US" sz="2400" dirty="0" smtClean="0"/>
              <a:t>Travel Authorizations</a:t>
            </a:r>
          </a:p>
        </p:txBody>
      </p:sp>
      <p:pic>
        <p:nvPicPr>
          <p:cNvPr id="5" name="Picture 4"/>
          <p:cNvPicPr>
            <a:picLocks noChangeAspect="1"/>
          </p:cNvPicPr>
          <p:nvPr/>
        </p:nvPicPr>
        <p:blipFill>
          <a:blip r:embed="rId4"/>
          <a:stretch>
            <a:fillRect/>
          </a:stretch>
        </p:blipFill>
        <p:spPr>
          <a:xfrm>
            <a:off x="4693690" y="2196322"/>
            <a:ext cx="1862048" cy="3151158"/>
          </a:xfrm>
          <a:prstGeom prst="rect">
            <a:avLst/>
          </a:prstGeom>
        </p:spPr>
      </p:pic>
      <p:pic>
        <p:nvPicPr>
          <p:cNvPr id="6" name="Picture 5"/>
          <p:cNvPicPr>
            <a:picLocks noChangeAspect="1"/>
          </p:cNvPicPr>
          <p:nvPr/>
        </p:nvPicPr>
        <p:blipFill>
          <a:blip r:embed="rId5"/>
          <a:stretch>
            <a:fillRect/>
          </a:stretch>
        </p:blipFill>
        <p:spPr>
          <a:xfrm>
            <a:off x="6789060" y="1123146"/>
            <a:ext cx="3053718" cy="5297511"/>
          </a:xfrm>
          <a:prstGeom prst="rect">
            <a:avLst/>
          </a:prstGeom>
        </p:spPr>
      </p:pic>
      <p:pic>
        <p:nvPicPr>
          <p:cNvPr id="7" name="Picture 6"/>
          <p:cNvPicPr>
            <a:picLocks noChangeAspect="1"/>
          </p:cNvPicPr>
          <p:nvPr/>
        </p:nvPicPr>
        <p:blipFill rotWithShape="1">
          <a:blip r:embed="rId6"/>
          <a:srcRect r="24541"/>
          <a:stretch/>
        </p:blipFill>
        <p:spPr>
          <a:xfrm>
            <a:off x="8687839" y="2162176"/>
            <a:ext cx="3033106" cy="3524250"/>
          </a:xfrm>
          <a:prstGeom prst="rect">
            <a:avLst/>
          </a:prstGeom>
        </p:spPr>
      </p:pic>
    </p:spTree>
    <p:extLst>
      <p:ext uri="{BB962C8B-B14F-4D97-AF65-F5344CB8AC3E}">
        <p14:creationId xmlns:p14="http://schemas.microsoft.com/office/powerpoint/2010/main" val="37270587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hlinkClick r:id="rId3"/>
              </a:rPr>
              <a:t>ctcLink</a:t>
            </a:r>
            <a:r>
              <a:rPr lang="en-US" sz="2800" kern="0" dirty="0" smtClean="0"/>
              <a:t> Fluid Navigation</a:t>
            </a:r>
            <a:endParaRPr lang="en-US" sz="2800" dirty="0"/>
          </a:p>
          <a:p>
            <a:pPr marL="0" lvl="1" algn="ctr" defTabSz="914400"/>
            <a:endParaRPr lang="en-US" sz="2800" kern="0" dirty="0"/>
          </a:p>
        </p:txBody>
      </p:sp>
      <p:pic>
        <p:nvPicPr>
          <p:cNvPr id="2" name="Picture 1"/>
          <p:cNvPicPr>
            <a:picLocks noChangeAspect="1"/>
          </p:cNvPicPr>
          <p:nvPr/>
        </p:nvPicPr>
        <p:blipFill>
          <a:blip r:embed="rId4"/>
          <a:stretch>
            <a:fillRect/>
          </a:stretch>
        </p:blipFill>
        <p:spPr>
          <a:xfrm>
            <a:off x="5917140" y="1041188"/>
            <a:ext cx="5939580" cy="5716593"/>
          </a:xfrm>
          <a:prstGeom prst="rect">
            <a:avLst/>
          </a:prstGeom>
        </p:spPr>
      </p:pic>
      <p:sp>
        <p:nvSpPr>
          <p:cNvPr id="7" name="Content Placeholder 2"/>
          <p:cNvSpPr txBox="1">
            <a:spLocks/>
          </p:cNvSpPr>
          <p:nvPr/>
        </p:nvSpPr>
        <p:spPr>
          <a:xfrm>
            <a:off x="320040" y="1319877"/>
            <a:ext cx="5212080" cy="388077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b="1" dirty="0" smtClean="0"/>
              <a:t>Homepage:</a:t>
            </a:r>
          </a:p>
          <a:p>
            <a:r>
              <a:rPr lang="en-US" sz="2400" dirty="0"/>
              <a:t>Homepages are the starting point for navigation in Fluid. </a:t>
            </a:r>
            <a:endParaRPr lang="en-US" sz="2400" dirty="0" smtClean="0"/>
          </a:p>
          <a:p>
            <a:pPr lvl="1"/>
            <a:r>
              <a:rPr lang="en-US" sz="2400" dirty="0" smtClean="0"/>
              <a:t>A </a:t>
            </a:r>
            <a:r>
              <a:rPr lang="en-US" sz="2400" dirty="0"/>
              <a:t>user can have several homepages and one default homepage that is displayed after login</a:t>
            </a:r>
            <a:r>
              <a:rPr lang="en-US" sz="2400" dirty="0" smtClean="0"/>
              <a:t>.</a:t>
            </a:r>
          </a:p>
          <a:p>
            <a:pPr lvl="1"/>
            <a:r>
              <a:rPr lang="en-US" sz="2400" dirty="0" smtClean="0"/>
              <a:t>Homepage has flag      for notifications  </a:t>
            </a:r>
          </a:p>
          <a:p>
            <a:pPr lvl="1"/>
            <a:r>
              <a:rPr lang="en-US" sz="2400" dirty="0" smtClean="0"/>
              <a:t>Action list</a:t>
            </a:r>
          </a:p>
        </p:txBody>
      </p:sp>
      <p:pic>
        <p:nvPicPr>
          <p:cNvPr id="3" name="Picture 2"/>
          <p:cNvPicPr>
            <a:picLocks noChangeAspect="1"/>
          </p:cNvPicPr>
          <p:nvPr/>
        </p:nvPicPr>
        <p:blipFill>
          <a:blip r:embed="rId5"/>
          <a:stretch>
            <a:fillRect/>
          </a:stretch>
        </p:blipFill>
        <p:spPr>
          <a:xfrm>
            <a:off x="3787634" y="4195459"/>
            <a:ext cx="486467" cy="419110"/>
          </a:xfrm>
          <a:prstGeom prst="rect">
            <a:avLst/>
          </a:prstGeom>
        </p:spPr>
      </p:pic>
      <p:pic>
        <p:nvPicPr>
          <p:cNvPr id="8" name="Picture 7"/>
          <p:cNvPicPr>
            <a:picLocks noChangeAspect="1"/>
          </p:cNvPicPr>
          <p:nvPr/>
        </p:nvPicPr>
        <p:blipFill rotWithShape="1">
          <a:blip r:embed="rId6"/>
          <a:srcRect b="56250"/>
          <a:stretch/>
        </p:blipFill>
        <p:spPr>
          <a:xfrm>
            <a:off x="3175320" y="5200650"/>
            <a:ext cx="2197561" cy="1333500"/>
          </a:xfrm>
          <a:prstGeom prst="rect">
            <a:avLst/>
          </a:prstGeom>
        </p:spPr>
      </p:pic>
    </p:spTree>
    <p:extLst>
      <p:ext uri="{BB962C8B-B14F-4D97-AF65-F5344CB8AC3E}">
        <p14:creationId xmlns:p14="http://schemas.microsoft.com/office/powerpoint/2010/main" val="7761921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hlinkClick r:id="rId3"/>
              </a:rPr>
              <a:t>ctcLink</a:t>
            </a:r>
            <a:r>
              <a:rPr lang="en-US" sz="2800" kern="0" dirty="0" smtClean="0"/>
              <a:t> Fluid Navigation</a:t>
            </a:r>
            <a:endParaRPr lang="en-US" sz="2800" dirty="0"/>
          </a:p>
          <a:p>
            <a:pPr marL="0" lvl="1" algn="ctr" defTabSz="914400"/>
            <a:endParaRPr lang="en-US" sz="2800" kern="0" dirty="0"/>
          </a:p>
        </p:txBody>
      </p:sp>
      <p:pic>
        <p:nvPicPr>
          <p:cNvPr id="8" name="Picture 7"/>
          <p:cNvPicPr>
            <a:picLocks noChangeAspect="1"/>
          </p:cNvPicPr>
          <p:nvPr/>
        </p:nvPicPr>
        <p:blipFill rotWithShape="1">
          <a:blip r:embed="rId4"/>
          <a:srcRect b="20907"/>
          <a:stretch/>
        </p:blipFill>
        <p:spPr>
          <a:xfrm>
            <a:off x="8650432" y="1098438"/>
            <a:ext cx="2921367" cy="5105593"/>
          </a:xfrm>
          <a:prstGeom prst="rect">
            <a:avLst/>
          </a:prstGeom>
        </p:spPr>
      </p:pic>
      <p:pic>
        <p:nvPicPr>
          <p:cNvPr id="2" name="Picture 1"/>
          <p:cNvPicPr>
            <a:picLocks noChangeAspect="1"/>
          </p:cNvPicPr>
          <p:nvPr/>
        </p:nvPicPr>
        <p:blipFill>
          <a:blip r:embed="rId5"/>
          <a:stretch>
            <a:fillRect/>
          </a:stretch>
        </p:blipFill>
        <p:spPr>
          <a:xfrm>
            <a:off x="2308888" y="3826127"/>
            <a:ext cx="5666070" cy="2029433"/>
          </a:xfrm>
          <a:prstGeom prst="rect">
            <a:avLst/>
          </a:prstGeom>
        </p:spPr>
      </p:pic>
      <p:sp>
        <p:nvSpPr>
          <p:cNvPr id="4" name="Content Placeholder 2"/>
          <p:cNvSpPr txBox="1">
            <a:spLocks/>
          </p:cNvSpPr>
          <p:nvPr/>
        </p:nvSpPr>
        <p:spPr>
          <a:xfrm>
            <a:off x="374430" y="1005840"/>
            <a:ext cx="8173363" cy="2559163"/>
          </a:xfrm>
          <a:prstGeom prst="rect">
            <a:avLst/>
          </a:prstGeom>
          <a:solidFill>
            <a:schemeClr val="bg1"/>
          </a:solidFill>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150" indent="0">
              <a:buNone/>
            </a:pPr>
            <a:r>
              <a:rPr lang="en-US" sz="2400" b="1" dirty="0" smtClean="0"/>
              <a:t>Navigation within the pillars can be done utilizing tiles or NavBar: Navigator</a:t>
            </a:r>
          </a:p>
          <a:p>
            <a:pPr lvl="1"/>
            <a:r>
              <a:rPr lang="en-US" sz="2000" dirty="0" smtClean="0"/>
              <a:t>Fluid homepages contain tiles that users can view for high-level information and completing tasks</a:t>
            </a:r>
          </a:p>
          <a:p>
            <a:pPr lvl="1"/>
            <a:r>
              <a:rPr lang="en-US" sz="2000" dirty="0" smtClean="0"/>
              <a:t>The Fluid Navigation Bar (NavBar) is used to access additional navigational options. The NavBar can be personalized to add, remove, or alter the sequence in which the tiles appear. </a:t>
            </a:r>
            <a:endParaRPr lang="en-US" sz="2000" b="1" dirty="0" smtClean="0"/>
          </a:p>
        </p:txBody>
      </p:sp>
    </p:spTree>
    <p:extLst>
      <p:ext uri="{BB962C8B-B14F-4D97-AF65-F5344CB8AC3E}">
        <p14:creationId xmlns:p14="http://schemas.microsoft.com/office/powerpoint/2010/main" val="19460695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1" cy="968829"/>
          </a:xfrm>
        </p:spPr>
        <p:txBody>
          <a:bodyPr>
            <a:noAutofit/>
          </a:bodyPr>
          <a:lstStyle/>
          <a:p>
            <a:pPr algn="ctr"/>
            <a:r>
              <a:rPr lang="en-US" sz="2800" b="1" dirty="0">
                <a:solidFill>
                  <a:schemeClr val="tx2"/>
                </a:solidFill>
              </a:rPr>
              <a:t>Conference Theme</a:t>
            </a:r>
            <a:br>
              <a:rPr lang="en-US" sz="2800" b="1" dirty="0">
                <a:solidFill>
                  <a:schemeClr val="tx2"/>
                </a:solidFill>
              </a:rPr>
            </a:br>
            <a:r>
              <a:rPr lang="en-US" sz="2800" b="1" dirty="0">
                <a:solidFill>
                  <a:schemeClr val="tx2"/>
                </a:solidFill>
              </a:rPr>
              <a:t>Guided Pathways: Lea(r)</a:t>
            </a:r>
            <a:r>
              <a:rPr lang="en-US" sz="2800" b="1" dirty="0" err="1">
                <a:solidFill>
                  <a:schemeClr val="tx2"/>
                </a:solidFill>
              </a:rPr>
              <a:t>ning</a:t>
            </a:r>
            <a:r>
              <a:rPr lang="en-US" sz="2800" b="1" dirty="0">
                <a:solidFill>
                  <a:schemeClr val="tx2"/>
                </a:solidFill>
              </a:rPr>
              <a:t> into future </a:t>
            </a:r>
            <a:r>
              <a:rPr lang="en-US" sz="2800" b="1" dirty="0" smtClean="0">
                <a:solidFill>
                  <a:schemeClr val="tx2"/>
                </a:solidFill>
              </a:rPr>
              <a:t>trends</a:t>
            </a:r>
            <a:endParaRPr lang="en-US" sz="2800" b="1" dirty="0">
              <a:solidFill>
                <a:schemeClr val="tx2"/>
              </a:solidFill>
            </a:endParaRPr>
          </a:p>
        </p:txBody>
      </p:sp>
      <p:sp>
        <p:nvSpPr>
          <p:cNvPr id="3" name="Content Placeholder 2"/>
          <p:cNvSpPr>
            <a:spLocks noGrp="1"/>
          </p:cNvSpPr>
          <p:nvPr>
            <p:ph idx="1"/>
          </p:nvPr>
        </p:nvSpPr>
        <p:spPr>
          <a:xfrm>
            <a:off x="1395792" y="1740040"/>
            <a:ext cx="8596668" cy="4192465"/>
          </a:xfrm>
        </p:spPr>
        <p:txBody>
          <a:bodyPr>
            <a:normAutofit fontScale="85000" lnSpcReduction="20000"/>
          </a:bodyPr>
          <a:lstStyle/>
          <a:p>
            <a:pPr marL="0" indent="0">
              <a:buNone/>
            </a:pPr>
            <a:r>
              <a:rPr lang="en-US" dirty="0" smtClean="0"/>
              <a:t>Our</a:t>
            </a:r>
            <a:r>
              <a:rPr lang="en-US" dirty="0"/>
              <a:t> College is engaging in three (3) system-level changes:  </a:t>
            </a:r>
          </a:p>
          <a:p>
            <a:r>
              <a:rPr lang="en-US" dirty="0"/>
              <a:t>Fostering equitable outcomes  in all of our professional practices;</a:t>
            </a:r>
          </a:p>
          <a:p>
            <a:r>
              <a:rPr lang="en-US" dirty="0"/>
              <a:t>Designing and evaluating Guided Pathways; and</a:t>
            </a:r>
          </a:p>
          <a:p>
            <a:r>
              <a:rPr lang="en-US" dirty="0">
                <a:solidFill>
                  <a:schemeClr val="accent1">
                    <a:lumMod val="50000"/>
                  </a:schemeClr>
                </a:solidFill>
              </a:rPr>
              <a:t>Successfully implementing ctcLink.</a:t>
            </a:r>
          </a:p>
          <a:p>
            <a:pPr marL="0" indent="0">
              <a:buNone/>
            </a:pPr>
            <a:r>
              <a:rPr lang="en-US" dirty="0"/>
              <a:t>These change initiatives require our ability to hone our skills in the following </a:t>
            </a:r>
            <a:r>
              <a:rPr lang="en-US" b="1" dirty="0"/>
              <a:t>Essential Practices</a:t>
            </a:r>
            <a:r>
              <a:rPr lang="en-US" dirty="0"/>
              <a:t>:  </a:t>
            </a:r>
          </a:p>
          <a:p>
            <a:pPr marL="0" indent="0">
              <a:buNone/>
            </a:pPr>
            <a:r>
              <a:rPr lang="en-US" b="1" dirty="0">
                <a:solidFill>
                  <a:schemeClr val="accent1">
                    <a:lumMod val="50000"/>
                  </a:schemeClr>
                </a:solidFill>
              </a:rPr>
              <a:t>Change</a:t>
            </a:r>
            <a:r>
              <a:rPr lang="en-US" b="1" dirty="0"/>
              <a:t>: </a:t>
            </a:r>
            <a:r>
              <a:rPr lang="en-US" dirty="0"/>
              <a:t>how well we prepare for and adapt to equity-focused changes that occur within the organization and how well we support one another and work together. </a:t>
            </a:r>
          </a:p>
          <a:p>
            <a:pPr marL="0" indent="0">
              <a:buNone/>
            </a:pPr>
            <a:r>
              <a:rPr lang="en-US" b="1" dirty="0">
                <a:solidFill>
                  <a:schemeClr val="accent1">
                    <a:lumMod val="50000"/>
                  </a:schemeClr>
                </a:solidFill>
              </a:rPr>
              <a:t>Growth</a:t>
            </a:r>
            <a:r>
              <a:rPr lang="en-US" b="1" dirty="0"/>
              <a:t>: </a:t>
            </a:r>
            <a:r>
              <a:rPr lang="en-US" dirty="0"/>
              <a:t>the extent to which we create equitable opportunities to develop and advance both for ourselves and for others at Clark College and our community. </a:t>
            </a:r>
          </a:p>
          <a:p>
            <a:pPr marL="0" indent="0">
              <a:buNone/>
            </a:pPr>
            <a:r>
              <a:rPr lang="en-US" b="1" dirty="0">
                <a:solidFill>
                  <a:schemeClr val="accent1">
                    <a:lumMod val="50000"/>
                  </a:schemeClr>
                </a:solidFill>
              </a:rPr>
              <a:t>Engagement</a:t>
            </a:r>
            <a:r>
              <a:rPr lang="en-US" b="1" dirty="0"/>
              <a:t>: </a:t>
            </a:r>
            <a:r>
              <a:rPr lang="en-US" dirty="0"/>
              <a:t>the level of emotional and intellectual commitment we have towards our jobs and whether we have the right skills and resources to make a valuable and equitable contribution. </a:t>
            </a:r>
          </a:p>
          <a:p>
            <a:pPr marL="0" indent="0">
              <a:buNone/>
            </a:pPr>
            <a:r>
              <a:rPr lang="en-US" b="1" dirty="0">
                <a:solidFill>
                  <a:schemeClr val="accent1">
                    <a:lumMod val="50000"/>
                  </a:schemeClr>
                </a:solidFill>
              </a:rPr>
              <a:t>Readiness</a:t>
            </a:r>
            <a:r>
              <a:rPr lang="en-US" b="1" dirty="0"/>
              <a:t>: </a:t>
            </a:r>
            <a:r>
              <a:rPr lang="en-US" dirty="0"/>
              <a:t>the extent to which we have the skills, abilities, willingness, and knowledge to implement change with an intentional focus on equity.  </a:t>
            </a:r>
          </a:p>
          <a:p>
            <a:pPr marL="0" indent="0">
              <a:buNone/>
            </a:pPr>
            <a:r>
              <a:rPr lang="en-US" b="1" dirty="0">
                <a:solidFill>
                  <a:schemeClr val="accent1">
                    <a:lumMod val="50000"/>
                  </a:schemeClr>
                </a:solidFill>
              </a:rPr>
              <a:t>Goal-setting</a:t>
            </a:r>
            <a:r>
              <a:rPr lang="en-US" b="1" dirty="0"/>
              <a:t>: </a:t>
            </a:r>
            <a:r>
              <a:rPr lang="en-US" dirty="0"/>
              <a:t>how well we know, own and can impact our success and the success of Clark College by connecting our contributions to the overall goals of the College. </a:t>
            </a:r>
          </a:p>
          <a:p>
            <a:endParaRPr lang="en-US" dirty="0"/>
          </a:p>
        </p:txBody>
      </p:sp>
    </p:spTree>
    <p:extLst>
      <p:ext uri="{BB962C8B-B14F-4D97-AF65-F5344CB8AC3E}">
        <p14:creationId xmlns:p14="http://schemas.microsoft.com/office/powerpoint/2010/main" val="26882470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hlinkClick r:id="rId3"/>
              </a:rPr>
              <a:t>ctcLink</a:t>
            </a:r>
            <a:r>
              <a:rPr lang="en-US" sz="2800" kern="0" dirty="0" smtClean="0"/>
              <a:t> Fluid Navigation</a:t>
            </a:r>
            <a:endParaRPr lang="en-US" sz="2800" dirty="0"/>
          </a:p>
          <a:p>
            <a:pPr marL="0" lvl="1" algn="ctr" defTabSz="914400"/>
            <a:endParaRPr lang="en-US" sz="2800" kern="0" dirty="0"/>
          </a:p>
        </p:txBody>
      </p:sp>
      <p:sp>
        <p:nvSpPr>
          <p:cNvPr id="4" name="Content Placeholder 2"/>
          <p:cNvSpPr txBox="1">
            <a:spLocks/>
          </p:cNvSpPr>
          <p:nvPr/>
        </p:nvSpPr>
        <p:spPr>
          <a:xfrm>
            <a:off x="547149" y="1115754"/>
            <a:ext cx="7141580" cy="536124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smtClean="0"/>
              <a:t>Fluid Navigation:</a:t>
            </a:r>
            <a:endParaRPr lang="en-US" b="1" dirty="0"/>
          </a:p>
          <a:p>
            <a:pPr marL="0" indent="0">
              <a:buNone/>
            </a:pPr>
            <a:r>
              <a:rPr lang="en-US" dirty="0" smtClean="0"/>
              <a:t>NavBar </a:t>
            </a:r>
            <a:r>
              <a:rPr lang="en-US" dirty="0"/>
              <a:t>is to optimize navigation for the end-user and allow them to quickly and easily </a:t>
            </a:r>
            <a:r>
              <a:rPr lang="en-US" dirty="0" smtClean="0"/>
              <a:t>navigate.</a:t>
            </a:r>
            <a:r>
              <a:rPr lang="en-US" dirty="0"/>
              <a:t> </a:t>
            </a:r>
            <a:endParaRPr lang="en-US" dirty="0" smtClean="0"/>
          </a:p>
          <a:p>
            <a:pPr lvl="1"/>
            <a:r>
              <a:rPr lang="en-US" b="1" dirty="0" smtClean="0"/>
              <a:t>You have tiles in the NavBar for quick navigation</a:t>
            </a:r>
          </a:p>
          <a:p>
            <a:pPr lvl="2"/>
            <a:r>
              <a:rPr lang="en-US" sz="1600" b="1" dirty="0" smtClean="0"/>
              <a:t>Recent Places</a:t>
            </a:r>
          </a:p>
          <a:p>
            <a:pPr lvl="2"/>
            <a:r>
              <a:rPr lang="en-US" sz="1600" b="1" dirty="0" smtClean="0"/>
              <a:t>My Favorites</a:t>
            </a:r>
          </a:p>
          <a:p>
            <a:pPr lvl="2"/>
            <a:r>
              <a:rPr lang="en-US" sz="1600" b="1" dirty="0" smtClean="0"/>
              <a:t>Navigator – Opens up navigator to access all components</a:t>
            </a:r>
            <a:endParaRPr lang="en-US" sz="1600" b="1" dirty="0"/>
          </a:p>
          <a:p>
            <a:pPr lvl="1"/>
            <a:r>
              <a:rPr lang="en-US" b="1" dirty="0" smtClean="0"/>
              <a:t>This </a:t>
            </a:r>
            <a:r>
              <a:rPr lang="en-US" b="1" dirty="0"/>
              <a:t>example show you the navigation to Schedule of </a:t>
            </a:r>
            <a:r>
              <a:rPr lang="en-US" b="1" dirty="0" smtClean="0"/>
              <a:t>classes</a:t>
            </a:r>
          </a:p>
          <a:p>
            <a:pPr lvl="1"/>
            <a:r>
              <a:rPr lang="en-US" b="1" dirty="0" smtClean="0"/>
              <a:t>In classic Navigation you have breadcrumbs in fluid you have levels</a:t>
            </a:r>
          </a:p>
          <a:p>
            <a:pPr lvl="2"/>
            <a:r>
              <a:rPr lang="en-US" sz="1600" b="1" dirty="0" smtClean="0"/>
              <a:t>This example shows 3 levels in navigator </a:t>
            </a:r>
          </a:p>
          <a:p>
            <a:pPr lvl="2"/>
            <a:r>
              <a:rPr lang="en-US" sz="1600" b="1" dirty="0"/>
              <a:t>To go back one layer you would click on </a:t>
            </a:r>
            <a:endParaRPr lang="en-US" sz="1600" b="1" dirty="0" smtClean="0"/>
          </a:p>
          <a:p>
            <a:pPr lvl="2"/>
            <a:r>
              <a:rPr lang="en-US" sz="1600" b="1" dirty="0" smtClean="0"/>
              <a:t>To return to beginning you would clink on</a:t>
            </a:r>
          </a:p>
        </p:txBody>
      </p:sp>
      <p:pic>
        <p:nvPicPr>
          <p:cNvPr id="6" name="Picture 5"/>
          <p:cNvPicPr>
            <a:picLocks noChangeAspect="1"/>
          </p:cNvPicPr>
          <p:nvPr/>
        </p:nvPicPr>
        <p:blipFill>
          <a:blip r:embed="rId4"/>
          <a:stretch>
            <a:fillRect/>
          </a:stretch>
        </p:blipFill>
        <p:spPr>
          <a:xfrm>
            <a:off x="8000053" y="233705"/>
            <a:ext cx="3070975" cy="5108377"/>
          </a:xfrm>
          <a:prstGeom prst="rect">
            <a:avLst/>
          </a:prstGeom>
        </p:spPr>
      </p:pic>
      <p:pic>
        <p:nvPicPr>
          <p:cNvPr id="5" name="Picture 4"/>
          <p:cNvPicPr>
            <a:picLocks noChangeAspect="1"/>
          </p:cNvPicPr>
          <p:nvPr/>
        </p:nvPicPr>
        <p:blipFill>
          <a:blip r:embed="rId5"/>
          <a:stretch>
            <a:fillRect/>
          </a:stretch>
        </p:blipFill>
        <p:spPr>
          <a:xfrm>
            <a:off x="9386935" y="1958657"/>
            <a:ext cx="2759345" cy="4518343"/>
          </a:xfrm>
          <a:prstGeom prst="rect">
            <a:avLst/>
          </a:prstGeom>
        </p:spPr>
      </p:pic>
      <p:pic>
        <p:nvPicPr>
          <p:cNvPr id="9" name="Picture 8"/>
          <p:cNvPicPr>
            <a:picLocks noChangeAspect="1"/>
          </p:cNvPicPr>
          <p:nvPr/>
        </p:nvPicPr>
        <p:blipFill>
          <a:blip r:embed="rId6"/>
          <a:stretch>
            <a:fillRect/>
          </a:stretch>
        </p:blipFill>
        <p:spPr>
          <a:xfrm>
            <a:off x="5884747" y="5383257"/>
            <a:ext cx="485775" cy="600075"/>
          </a:xfrm>
          <a:prstGeom prst="rect">
            <a:avLst/>
          </a:prstGeom>
        </p:spPr>
      </p:pic>
      <p:pic>
        <p:nvPicPr>
          <p:cNvPr id="10" name="Picture 9"/>
          <p:cNvPicPr>
            <a:picLocks noChangeAspect="1"/>
          </p:cNvPicPr>
          <p:nvPr/>
        </p:nvPicPr>
        <p:blipFill>
          <a:blip r:embed="rId7"/>
          <a:stretch>
            <a:fillRect/>
          </a:stretch>
        </p:blipFill>
        <p:spPr>
          <a:xfrm>
            <a:off x="5641860" y="4865832"/>
            <a:ext cx="485775" cy="476250"/>
          </a:xfrm>
          <a:prstGeom prst="rect">
            <a:avLst/>
          </a:prstGeom>
        </p:spPr>
      </p:pic>
    </p:spTree>
    <p:extLst>
      <p:ext uri="{BB962C8B-B14F-4D97-AF65-F5344CB8AC3E}">
        <p14:creationId xmlns:p14="http://schemas.microsoft.com/office/powerpoint/2010/main" val="30482486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66408" y="385157"/>
            <a:ext cx="5081385" cy="620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2800" kern="0" dirty="0" smtClean="0">
                <a:hlinkClick r:id="rId3"/>
              </a:rPr>
              <a:t>ctcLink</a:t>
            </a:r>
            <a:r>
              <a:rPr lang="en-US" sz="2800" kern="0" dirty="0" smtClean="0"/>
              <a:t> Classic Navigation</a:t>
            </a:r>
            <a:endParaRPr lang="en-US" sz="2800" dirty="0"/>
          </a:p>
          <a:p>
            <a:pPr marL="0" lvl="1" algn="ctr" defTabSz="914400"/>
            <a:endParaRPr lang="en-US" sz="2800" kern="0" dirty="0"/>
          </a:p>
        </p:txBody>
      </p:sp>
      <p:pic>
        <p:nvPicPr>
          <p:cNvPr id="5" name="Picture 4"/>
          <p:cNvPicPr>
            <a:picLocks noChangeAspect="1"/>
          </p:cNvPicPr>
          <p:nvPr/>
        </p:nvPicPr>
        <p:blipFill rotWithShape="1">
          <a:blip r:embed="rId4"/>
          <a:srcRect b="18817"/>
          <a:stretch/>
        </p:blipFill>
        <p:spPr>
          <a:xfrm>
            <a:off x="4395787" y="1147763"/>
            <a:ext cx="6524625" cy="719138"/>
          </a:xfrm>
          <a:prstGeom prst="rect">
            <a:avLst/>
          </a:prstGeom>
        </p:spPr>
      </p:pic>
      <p:pic>
        <p:nvPicPr>
          <p:cNvPr id="4" name="Picture 3"/>
          <p:cNvPicPr>
            <a:picLocks noChangeAspect="1"/>
          </p:cNvPicPr>
          <p:nvPr/>
        </p:nvPicPr>
        <p:blipFill>
          <a:blip r:embed="rId5"/>
          <a:stretch>
            <a:fillRect/>
          </a:stretch>
        </p:blipFill>
        <p:spPr>
          <a:xfrm>
            <a:off x="7086600" y="1882201"/>
            <a:ext cx="4914900" cy="4646934"/>
          </a:xfrm>
          <a:prstGeom prst="rect">
            <a:avLst/>
          </a:prstGeom>
        </p:spPr>
      </p:pic>
      <p:sp>
        <p:nvSpPr>
          <p:cNvPr id="6" name="Content Placeholder 2"/>
          <p:cNvSpPr txBox="1">
            <a:spLocks/>
          </p:cNvSpPr>
          <p:nvPr/>
        </p:nvSpPr>
        <p:spPr>
          <a:xfrm>
            <a:off x="106680" y="897732"/>
            <a:ext cx="4198620" cy="383724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smtClean="0"/>
              <a:t>Classic Navigation in PeopleSoft – </a:t>
            </a:r>
            <a:br>
              <a:rPr lang="en-US" b="1" dirty="0" smtClean="0"/>
            </a:br>
            <a:r>
              <a:rPr lang="en-US" b="1" dirty="0" smtClean="0"/>
              <a:t>Using Breadcrumbs</a:t>
            </a:r>
          </a:p>
          <a:p>
            <a:pPr lvl="1"/>
            <a:r>
              <a:rPr lang="en-US" sz="1800" dirty="0"/>
              <a:t>When navigating to a page, the navigation path is displayed next to the Main Menu. This is called a </a:t>
            </a:r>
            <a:r>
              <a:rPr lang="en-US" sz="1800" b="1" dirty="0"/>
              <a:t>breadcrumb trail</a:t>
            </a:r>
            <a:r>
              <a:rPr lang="en-US" sz="1800" dirty="0"/>
              <a:t>.</a:t>
            </a:r>
          </a:p>
          <a:p>
            <a:pPr lvl="1"/>
            <a:r>
              <a:rPr lang="en-US" sz="1800" dirty="0"/>
              <a:t>This example will show the navigation as: </a:t>
            </a:r>
            <a:r>
              <a:rPr lang="en-US" sz="1800" b="1" dirty="0"/>
              <a:t>Main Menu &gt; Campus Community &gt; Personal Information &gt; Add/Update a </a:t>
            </a:r>
            <a:r>
              <a:rPr lang="en-US" sz="1800" b="1" dirty="0" smtClean="0"/>
              <a:t>Person</a:t>
            </a:r>
          </a:p>
          <a:p>
            <a:pPr lvl="1"/>
            <a:r>
              <a:rPr lang="en-US" sz="1800" dirty="0"/>
              <a:t>Menu selected from navigation path (Breadcrumb trail), showing sub </a:t>
            </a:r>
            <a:r>
              <a:rPr lang="en-US" sz="1800" dirty="0" smtClean="0"/>
              <a:t>menus</a:t>
            </a:r>
          </a:p>
          <a:p>
            <a:pPr marL="57150" indent="0">
              <a:buNone/>
            </a:pPr>
            <a:endParaRPr lang="en-US" sz="1600" dirty="0"/>
          </a:p>
          <a:p>
            <a:endParaRPr lang="en-US" sz="1600" b="1" dirty="0"/>
          </a:p>
        </p:txBody>
      </p:sp>
      <p:pic>
        <p:nvPicPr>
          <p:cNvPr id="8" name="Picture 7"/>
          <p:cNvPicPr>
            <a:picLocks noChangeAspect="1"/>
          </p:cNvPicPr>
          <p:nvPr/>
        </p:nvPicPr>
        <p:blipFill>
          <a:blip r:embed="rId6"/>
          <a:stretch>
            <a:fillRect/>
          </a:stretch>
        </p:blipFill>
        <p:spPr>
          <a:xfrm>
            <a:off x="4305300" y="4048125"/>
            <a:ext cx="4586288" cy="2398059"/>
          </a:xfrm>
          <a:prstGeom prst="rect">
            <a:avLst/>
          </a:prstGeom>
        </p:spPr>
      </p:pic>
    </p:spTree>
    <p:extLst>
      <p:ext uri="{BB962C8B-B14F-4D97-AF65-F5344CB8AC3E}">
        <p14:creationId xmlns:p14="http://schemas.microsoft.com/office/powerpoint/2010/main" val="19788317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2000250" y="517526"/>
            <a:ext cx="8229600" cy="573087"/>
          </a:xfrm>
        </p:spPr>
        <p:txBody>
          <a:bodyPr>
            <a:normAutofit/>
          </a:bodyPr>
          <a:lstStyle/>
          <a:p>
            <a:pPr algn="ctr"/>
            <a:r>
              <a:rPr lang="en-US" altLang="en-US" sz="2800" kern="0" dirty="0" smtClean="0">
                <a:solidFill>
                  <a:schemeClr val="tx2"/>
                </a:solidFill>
                <a:latin typeface="+mn-lt"/>
                <a:ea typeface="+mn-ea"/>
                <a:cs typeface="+mn-cs"/>
              </a:rPr>
              <a:t>Student </a:t>
            </a:r>
            <a:r>
              <a:rPr lang="en-US" altLang="en-US" sz="2800" kern="0" dirty="0">
                <a:solidFill>
                  <a:schemeClr val="tx2"/>
                </a:solidFill>
                <a:latin typeface="+mn-lt"/>
                <a:ea typeface="+mn-ea"/>
                <a:cs typeface="+mn-cs"/>
              </a:rPr>
              <a:t>Self Service</a:t>
            </a:r>
          </a:p>
        </p:txBody>
      </p:sp>
      <p:sp>
        <p:nvSpPr>
          <p:cNvPr id="7" name="TextBox 6"/>
          <p:cNvSpPr txBox="1"/>
          <p:nvPr/>
        </p:nvSpPr>
        <p:spPr>
          <a:xfrm>
            <a:off x="653143" y="1199606"/>
            <a:ext cx="5300663" cy="4555039"/>
          </a:xfrm>
          <a:prstGeom prst="rect">
            <a:avLst/>
          </a:prstGeom>
          <a:solidFill>
            <a:schemeClr val="bg1"/>
          </a:solidFill>
        </p:spPr>
        <p:txBody>
          <a:bodyPr wrap="square" lIns="91387" tIns="45693" rIns="91387" bIns="45693">
            <a:spAutoFit/>
          </a:bodyPr>
          <a:lstStyle/>
          <a:p>
            <a:pPr marL="53943">
              <a:spcAft>
                <a:spcPts val="600"/>
              </a:spcAft>
              <a:defRPr/>
            </a:pPr>
            <a:r>
              <a:rPr lang="en-US" sz="2400" b="1" dirty="0">
                <a:latin typeface="Arial Narrow" pitchFamily="34" charset="0"/>
              </a:rPr>
              <a:t>Students can manage their college business </a:t>
            </a:r>
            <a:r>
              <a:rPr lang="en-US" sz="2400" b="1" dirty="0" smtClean="0">
                <a:latin typeface="Arial Narrow" pitchFamily="34" charset="0"/>
              </a:rPr>
              <a:t>online:</a:t>
            </a:r>
            <a:endParaRPr lang="en-US" sz="2400" b="1" dirty="0">
              <a:latin typeface="Arial Narrow" pitchFamily="34" charset="0"/>
            </a:endParaRPr>
          </a:p>
          <a:p>
            <a:pPr marL="742950" lvl="1" indent="-285750">
              <a:spcBef>
                <a:spcPts val="1000"/>
              </a:spcBef>
              <a:buClr>
                <a:schemeClr val="accent1"/>
              </a:buClr>
              <a:buSzPct val="80000"/>
              <a:buFont typeface="Wingdings 3" charset="2"/>
              <a:buChar char=""/>
              <a:defRPr/>
            </a:pPr>
            <a:r>
              <a:rPr lang="en-US" dirty="0" smtClean="0">
                <a:solidFill>
                  <a:schemeClr val="tx1">
                    <a:lumMod val="75000"/>
                    <a:lumOff val="25000"/>
                  </a:schemeClr>
                </a:solidFill>
              </a:rPr>
              <a:t>See </a:t>
            </a:r>
            <a:r>
              <a:rPr lang="en-US" dirty="0">
                <a:solidFill>
                  <a:schemeClr val="tx1">
                    <a:lumMod val="75000"/>
                    <a:lumOff val="25000"/>
                  </a:schemeClr>
                </a:solidFill>
              </a:rPr>
              <a:t>holds</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Enroll for classes</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Edit personal   information</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Check registration dates</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Review their academic plan</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Check on Financial Aid</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Pay tuition</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Request a transcript</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Contact program advisor</a:t>
            </a:r>
          </a:p>
        </p:txBody>
      </p:sp>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9159875"/>
            <a:ext cx="6370638" cy="483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stretch>
            <a:fillRect/>
          </a:stretch>
        </p:blipFill>
        <p:spPr>
          <a:xfrm>
            <a:off x="5187950" y="1463040"/>
            <a:ext cx="6824795" cy="2926080"/>
          </a:xfrm>
          <a:prstGeom prst="rect">
            <a:avLst/>
          </a:prstGeom>
        </p:spPr>
      </p:pic>
    </p:spTree>
    <p:extLst>
      <p:ext uri="{BB962C8B-B14F-4D97-AF65-F5344CB8AC3E}">
        <p14:creationId xmlns:p14="http://schemas.microsoft.com/office/powerpoint/2010/main" val="34315670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310" y="1897743"/>
            <a:ext cx="7331690" cy="306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5"/>
          <p:cNvSpPr>
            <a:spLocks noGrp="1"/>
          </p:cNvSpPr>
          <p:nvPr>
            <p:ph type="title"/>
          </p:nvPr>
        </p:nvSpPr>
        <p:spPr>
          <a:xfrm>
            <a:off x="2000250" y="517526"/>
            <a:ext cx="8229600" cy="573087"/>
          </a:xfrm>
        </p:spPr>
        <p:txBody>
          <a:bodyPr>
            <a:normAutofit/>
          </a:bodyPr>
          <a:lstStyle/>
          <a:p>
            <a:pPr algn="ctr"/>
            <a:r>
              <a:rPr lang="en-US" altLang="en-US" sz="2800" kern="0" dirty="0" smtClean="0">
                <a:solidFill>
                  <a:schemeClr val="tx2"/>
                </a:solidFill>
                <a:latin typeface="+mn-lt"/>
                <a:ea typeface="+mn-ea"/>
                <a:cs typeface="+mn-cs"/>
              </a:rPr>
              <a:t>Student </a:t>
            </a:r>
            <a:r>
              <a:rPr lang="en-US" altLang="en-US" sz="2800" kern="0" dirty="0">
                <a:solidFill>
                  <a:schemeClr val="tx2"/>
                </a:solidFill>
                <a:latin typeface="+mn-lt"/>
                <a:ea typeface="+mn-ea"/>
                <a:cs typeface="+mn-cs"/>
              </a:rPr>
              <a:t>Self </a:t>
            </a:r>
            <a:r>
              <a:rPr lang="en-US" altLang="en-US" sz="2800" kern="0" dirty="0" smtClean="0">
                <a:solidFill>
                  <a:schemeClr val="tx2"/>
                </a:solidFill>
                <a:latin typeface="+mn-lt"/>
                <a:ea typeface="+mn-ea"/>
                <a:cs typeface="+mn-cs"/>
              </a:rPr>
              <a:t>Service – Activity Guide</a:t>
            </a:r>
            <a:endParaRPr lang="en-US" altLang="en-US" sz="2800" kern="0" dirty="0">
              <a:solidFill>
                <a:schemeClr val="tx2"/>
              </a:solidFill>
              <a:latin typeface="+mn-lt"/>
              <a:ea typeface="+mn-ea"/>
              <a:cs typeface="+mn-cs"/>
            </a:endParaRPr>
          </a:p>
        </p:txBody>
      </p:sp>
      <p:sp>
        <p:nvSpPr>
          <p:cNvPr id="5" name="TextBox 4"/>
          <p:cNvSpPr txBox="1"/>
          <p:nvPr/>
        </p:nvSpPr>
        <p:spPr>
          <a:xfrm>
            <a:off x="152401" y="1264920"/>
            <a:ext cx="4626428" cy="4847426"/>
          </a:xfrm>
          <a:prstGeom prst="rect">
            <a:avLst/>
          </a:prstGeom>
          <a:solidFill>
            <a:schemeClr val="bg1"/>
          </a:solidFill>
        </p:spPr>
        <p:txBody>
          <a:bodyPr wrap="square" lIns="91387" tIns="45693" rIns="91387" bIns="45693">
            <a:spAutoFit/>
          </a:bodyPr>
          <a:lstStyle/>
          <a:p>
            <a:pPr marL="53943">
              <a:spcAft>
                <a:spcPts val="600"/>
              </a:spcAft>
              <a:defRPr/>
            </a:pPr>
            <a:r>
              <a:rPr lang="en-US" b="1" dirty="0" smtClean="0">
                <a:latin typeface="Arial Narrow" pitchFamily="34" charset="0"/>
              </a:rPr>
              <a:t>Activity Guides: </a:t>
            </a:r>
          </a:p>
          <a:p>
            <a:pPr marL="53943">
              <a:spcAft>
                <a:spcPts val="600"/>
              </a:spcAft>
              <a:defRPr/>
            </a:pPr>
            <a:r>
              <a:rPr lang="en-US" sz="1600" dirty="0" smtClean="0"/>
              <a:t>Activity </a:t>
            </a:r>
            <a:r>
              <a:rPr lang="en-US" sz="1600" dirty="0"/>
              <a:t>Guide </a:t>
            </a:r>
            <a:r>
              <a:rPr lang="en-US" sz="1600" dirty="0" smtClean="0"/>
              <a:t>enables </a:t>
            </a:r>
            <a:r>
              <a:rPr lang="en-US" sz="1600" dirty="0"/>
              <a:t>you to create a multi-step guided </a:t>
            </a:r>
            <a:r>
              <a:rPr lang="en-US" sz="1600" dirty="0" smtClean="0"/>
              <a:t>task. </a:t>
            </a:r>
            <a:r>
              <a:rPr lang="en-US" sz="1600" dirty="0"/>
              <a:t>Each action item </a:t>
            </a:r>
            <a:r>
              <a:rPr lang="en-US" sz="1600" dirty="0"/>
              <a:t>can have a start date/time and due date/time and has a status value (for example, Assigned, In Progress, and Completed). </a:t>
            </a:r>
            <a:r>
              <a:rPr lang="en-US" sz="1600" dirty="0"/>
              <a:t>You can define:</a:t>
            </a:r>
          </a:p>
          <a:p>
            <a:pPr marL="742950" lvl="1" indent="-285750" fontAlgn="base">
              <a:spcBef>
                <a:spcPts val="1000"/>
              </a:spcBef>
              <a:buClr>
                <a:schemeClr val="accent1"/>
              </a:buClr>
              <a:buSzPct val="80000"/>
              <a:buFont typeface="Wingdings 3" charset="2"/>
              <a:buChar char=""/>
              <a:defRPr/>
            </a:pPr>
            <a:r>
              <a:rPr lang="en-US" sz="1600" dirty="0"/>
              <a:t>The dependencies between action items, for example, action item A must be completed before a student starts action item B.</a:t>
            </a:r>
          </a:p>
          <a:p>
            <a:pPr marL="742950" lvl="1" indent="-285750" fontAlgn="base">
              <a:spcBef>
                <a:spcPts val="1000"/>
              </a:spcBef>
              <a:buClr>
                <a:schemeClr val="accent1"/>
              </a:buClr>
              <a:buSzPct val="80000"/>
              <a:buFont typeface="Wingdings 3" charset="2"/>
              <a:buChar char=""/>
              <a:defRPr/>
            </a:pPr>
            <a:r>
              <a:rPr lang="en-US" sz="1600" dirty="0"/>
              <a:t>Whether an action item is required or optional, that is, whether the action item must be completed in order to complete the task.</a:t>
            </a:r>
          </a:p>
          <a:p>
            <a:pPr marL="742950" lvl="1" indent="-285750" fontAlgn="base">
              <a:spcBef>
                <a:spcPts val="1000"/>
              </a:spcBef>
              <a:buClr>
                <a:schemeClr val="accent1"/>
              </a:buClr>
              <a:buSzPct val="80000"/>
              <a:buFont typeface="Wingdings 3" charset="2"/>
              <a:buChar char=""/>
              <a:defRPr/>
            </a:pPr>
            <a:r>
              <a:rPr lang="en-US" sz="1600" dirty="0"/>
              <a:t>The processing that the system should perform when a student completes an action item.</a:t>
            </a:r>
          </a:p>
        </p:txBody>
      </p:sp>
    </p:spTree>
    <p:extLst>
      <p:ext uri="{BB962C8B-B14F-4D97-AF65-F5344CB8AC3E}">
        <p14:creationId xmlns:p14="http://schemas.microsoft.com/office/powerpoint/2010/main" val="21956307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3076575" y="455619"/>
            <a:ext cx="5895975" cy="534981"/>
          </a:xfrm>
        </p:spPr>
        <p:txBody>
          <a:bodyPr>
            <a:normAutofit/>
          </a:bodyPr>
          <a:lstStyle/>
          <a:p>
            <a:pPr algn="ctr"/>
            <a:r>
              <a:rPr lang="en-US" altLang="en-US" sz="2800" kern="0" dirty="0" smtClean="0">
                <a:solidFill>
                  <a:schemeClr val="tx2"/>
                </a:solidFill>
                <a:latin typeface="+mn-lt"/>
                <a:ea typeface="+mn-ea"/>
                <a:cs typeface="+mn-cs"/>
              </a:rPr>
              <a:t>Employee </a:t>
            </a:r>
            <a:r>
              <a:rPr lang="en-US" altLang="en-US" sz="2800" kern="0" dirty="0">
                <a:solidFill>
                  <a:schemeClr val="tx2"/>
                </a:solidFill>
                <a:latin typeface="+mn-lt"/>
                <a:ea typeface="+mn-ea"/>
                <a:cs typeface="+mn-cs"/>
              </a:rPr>
              <a:t>Self Service</a:t>
            </a:r>
          </a:p>
        </p:txBody>
      </p:sp>
      <p:sp>
        <p:nvSpPr>
          <p:cNvPr id="7" name="TextBox 6"/>
          <p:cNvSpPr txBox="1"/>
          <p:nvPr/>
        </p:nvSpPr>
        <p:spPr>
          <a:xfrm>
            <a:off x="260465" y="1001079"/>
            <a:ext cx="4113415" cy="4647372"/>
          </a:xfrm>
          <a:prstGeom prst="rect">
            <a:avLst/>
          </a:prstGeom>
          <a:noFill/>
        </p:spPr>
        <p:txBody>
          <a:bodyPr wrap="square" lIns="91387" tIns="45693" rIns="91387" bIns="45693">
            <a:spAutoFit/>
          </a:bodyPr>
          <a:lstStyle/>
          <a:p>
            <a:pPr marL="53943">
              <a:spcAft>
                <a:spcPts val="600"/>
              </a:spcAft>
              <a:defRPr/>
            </a:pPr>
            <a:r>
              <a:rPr lang="en-US" sz="2000" b="1" dirty="0">
                <a:solidFill>
                  <a:prstClr val="black"/>
                </a:solidFill>
                <a:latin typeface="Arial Narrow" pitchFamily="34" charset="0"/>
              </a:rPr>
              <a:t>Employees can manage their college business online.</a:t>
            </a:r>
          </a:p>
          <a:p>
            <a:pPr marL="53943">
              <a:spcAft>
                <a:spcPts val="600"/>
              </a:spcAft>
              <a:defRPr/>
            </a:pPr>
            <a:r>
              <a:rPr lang="en-US" sz="2000" b="1" dirty="0">
                <a:solidFill>
                  <a:prstClr val="black"/>
                </a:solidFill>
                <a:latin typeface="Arial Narrow" pitchFamily="34" charset="0"/>
              </a:rPr>
              <a:t>Employees can:</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Edit and update personal information</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Review benefits summary and dependent coverage</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Change their W4 form</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Request leave</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Report time</a:t>
            </a:r>
          </a:p>
          <a:p>
            <a:pPr marL="742950" lvl="1" indent="-285750">
              <a:spcBef>
                <a:spcPts val="1000"/>
              </a:spcBef>
              <a:buClr>
                <a:schemeClr val="accent1"/>
              </a:buClr>
              <a:buSzPct val="80000"/>
              <a:buFont typeface="Wingdings 3" charset="2"/>
              <a:buChar char=""/>
              <a:defRPr/>
            </a:pPr>
            <a:r>
              <a:rPr lang="en-US" dirty="0">
                <a:solidFill>
                  <a:schemeClr val="tx1">
                    <a:lumMod val="75000"/>
                    <a:lumOff val="25000"/>
                  </a:schemeClr>
                </a:solidFill>
              </a:rPr>
              <a:t>Request, maintain and update training and development</a:t>
            </a:r>
          </a:p>
          <a:p>
            <a:pPr marL="341113" lvl="1">
              <a:spcAft>
                <a:spcPts val="600"/>
              </a:spcAft>
              <a:defRPr/>
            </a:pPr>
            <a:endParaRPr lang="en-US" sz="1400" dirty="0">
              <a:solidFill>
                <a:prstClr val="black"/>
              </a:solidFill>
              <a:latin typeface="Candara" pitchFamily="34" charset="0"/>
            </a:endParaRP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9159875"/>
            <a:ext cx="6370638" cy="483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srcRect r="40735"/>
          <a:stretch/>
        </p:blipFill>
        <p:spPr>
          <a:xfrm>
            <a:off x="4979987" y="1000775"/>
            <a:ext cx="5886133" cy="3346159"/>
          </a:xfrm>
          <a:prstGeom prst="rect">
            <a:avLst/>
          </a:prstGeom>
        </p:spPr>
      </p:pic>
      <p:pic>
        <p:nvPicPr>
          <p:cNvPr id="3" name="Picture 2"/>
          <p:cNvPicPr>
            <a:picLocks noChangeAspect="1"/>
          </p:cNvPicPr>
          <p:nvPr/>
        </p:nvPicPr>
        <p:blipFill>
          <a:blip r:embed="rId5"/>
          <a:stretch>
            <a:fillRect/>
          </a:stretch>
        </p:blipFill>
        <p:spPr>
          <a:xfrm>
            <a:off x="4979987" y="3817945"/>
            <a:ext cx="6981825" cy="2373484"/>
          </a:xfrm>
          <a:prstGeom prst="rect">
            <a:avLst/>
          </a:prstGeom>
        </p:spPr>
      </p:pic>
    </p:spTree>
    <p:extLst>
      <p:ext uri="{BB962C8B-B14F-4D97-AF65-F5344CB8AC3E}">
        <p14:creationId xmlns:p14="http://schemas.microsoft.com/office/powerpoint/2010/main" val="24111827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823916" y="1257829"/>
            <a:ext cx="9752643" cy="8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marL="285750" indent="-28575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indent="0" eaLnBrk="1" hangingPunct="1">
              <a:spcBef>
                <a:spcPts val="1000"/>
              </a:spcBef>
              <a:buClr>
                <a:schemeClr val="accent1"/>
              </a:buClr>
              <a:buSzPct val="80000"/>
              <a:buNone/>
              <a:defRPr/>
            </a:pPr>
            <a:r>
              <a:rPr lang="en-US" altLang="en-US" sz="2400" b="1" kern="0" dirty="0">
                <a:solidFill>
                  <a:schemeClr val="tx2"/>
                </a:solidFill>
              </a:rPr>
              <a:t>Advisor </a:t>
            </a:r>
            <a:r>
              <a:rPr lang="en-US" altLang="en-US" sz="2400" b="1" kern="0" dirty="0" smtClean="0">
                <a:solidFill>
                  <a:schemeClr val="tx2"/>
                </a:solidFill>
              </a:rPr>
              <a:t>Center:</a:t>
            </a:r>
            <a:r>
              <a:rPr lang="en-US" altLang="en-US" sz="2400" b="1" dirty="0">
                <a:solidFill>
                  <a:schemeClr val="tx1">
                    <a:lumMod val="75000"/>
                    <a:lumOff val="25000"/>
                  </a:schemeClr>
                </a:solidFill>
                <a:latin typeface="+mn-lt"/>
                <a:ea typeface="+mn-ea"/>
              </a:rPr>
              <a:t/>
            </a:r>
            <a:br>
              <a:rPr lang="en-US" altLang="en-US" sz="2400" b="1" dirty="0">
                <a:solidFill>
                  <a:schemeClr val="tx1">
                    <a:lumMod val="75000"/>
                    <a:lumOff val="25000"/>
                  </a:schemeClr>
                </a:solidFill>
                <a:latin typeface="+mn-lt"/>
                <a:ea typeface="+mn-ea"/>
              </a:rPr>
            </a:br>
            <a:r>
              <a:rPr lang="en-US" altLang="en-US" sz="2400" dirty="0" smtClean="0">
                <a:solidFill>
                  <a:schemeClr val="tx1">
                    <a:lumMod val="75000"/>
                    <a:lumOff val="25000"/>
                  </a:schemeClr>
                </a:solidFill>
                <a:latin typeface="+mn-lt"/>
                <a:ea typeface="+mn-ea"/>
              </a:rPr>
              <a:t>A </a:t>
            </a:r>
            <a:r>
              <a:rPr lang="en-US" altLang="en-US" sz="2400" dirty="0">
                <a:solidFill>
                  <a:schemeClr val="tx1">
                    <a:lumMod val="75000"/>
                    <a:lumOff val="25000"/>
                  </a:schemeClr>
                </a:solidFill>
                <a:latin typeface="+mn-lt"/>
                <a:ea typeface="+mn-ea"/>
              </a:rPr>
              <a:t>one-stop shop for advisors to access students’ academic records</a:t>
            </a:r>
            <a:r>
              <a:rPr lang="en-US" altLang="en-US" sz="2400" dirty="0" smtClean="0">
                <a:solidFill>
                  <a:schemeClr val="tx1">
                    <a:lumMod val="75000"/>
                    <a:lumOff val="25000"/>
                  </a:schemeClr>
                </a:solidFill>
                <a:latin typeface="+mn-lt"/>
                <a:ea typeface="+mn-ea"/>
              </a:rPr>
              <a:t>.</a:t>
            </a:r>
            <a:endParaRPr lang="en-US" altLang="en-US" sz="2400" dirty="0">
              <a:solidFill>
                <a:schemeClr val="tx1">
                  <a:lumMod val="75000"/>
                  <a:lumOff val="25000"/>
                </a:schemeClr>
              </a:solidFill>
              <a:latin typeface="+mn-lt"/>
              <a:ea typeface="+mn-ea"/>
            </a:endParaRPr>
          </a:p>
        </p:txBody>
      </p:sp>
      <p:sp>
        <p:nvSpPr>
          <p:cNvPr id="34819" name="Title 3"/>
          <p:cNvSpPr txBox="1">
            <a:spLocks/>
          </p:cNvSpPr>
          <p:nvPr/>
        </p:nvSpPr>
        <p:spPr bwMode="auto">
          <a:xfrm>
            <a:off x="2562224" y="481033"/>
            <a:ext cx="6124575" cy="6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2800" kern="0" dirty="0" smtClean="0">
                <a:solidFill>
                  <a:schemeClr val="tx2"/>
                </a:solidFill>
                <a:latin typeface="+mn-lt"/>
                <a:ea typeface="+mn-ea"/>
              </a:rPr>
              <a:t>Advisor </a:t>
            </a:r>
            <a:r>
              <a:rPr lang="en-US" altLang="en-US" sz="2800" kern="0" dirty="0">
                <a:solidFill>
                  <a:schemeClr val="tx2"/>
                </a:solidFill>
                <a:latin typeface="+mn-lt"/>
                <a:ea typeface="+mn-ea"/>
              </a:rPr>
              <a:t>Center</a:t>
            </a:r>
          </a:p>
        </p:txBody>
      </p:sp>
      <p:sp>
        <p:nvSpPr>
          <p:cNvPr id="34821" name="TextBox 1"/>
          <p:cNvSpPr txBox="1">
            <a:spLocks noChangeArrowheads="1"/>
          </p:cNvSpPr>
          <p:nvPr/>
        </p:nvSpPr>
        <p:spPr bwMode="auto">
          <a:xfrm>
            <a:off x="1524005" y="6029331"/>
            <a:ext cx="442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7" tIns="45693" rIns="91387" bIns="4569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2" name="Picture 1"/>
          <p:cNvPicPr>
            <a:picLocks noChangeAspect="1"/>
          </p:cNvPicPr>
          <p:nvPr/>
        </p:nvPicPr>
        <p:blipFill>
          <a:blip r:embed="rId3"/>
          <a:stretch>
            <a:fillRect/>
          </a:stretch>
        </p:blipFill>
        <p:spPr>
          <a:xfrm>
            <a:off x="1221377" y="2368085"/>
            <a:ext cx="9533710" cy="3379615"/>
          </a:xfrm>
          <a:prstGeom prst="rect">
            <a:avLst/>
          </a:prstGeom>
        </p:spPr>
      </p:pic>
    </p:spTree>
    <p:extLst>
      <p:ext uri="{BB962C8B-B14F-4D97-AF65-F5344CB8AC3E}">
        <p14:creationId xmlns:p14="http://schemas.microsoft.com/office/powerpoint/2010/main" val="14748159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smtClean="0"/>
              <a:t>Questions?</a:t>
            </a:r>
            <a:endParaRPr lang="en-US" dirty="0"/>
          </a:p>
        </p:txBody>
      </p:sp>
      <p:pic>
        <p:nvPicPr>
          <p:cNvPr id="2050" name="Picture 2" descr="Question mark with illustrated p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024" y="1358900"/>
            <a:ext cx="2568575" cy="390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447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880" y="1325878"/>
            <a:ext cx="4869180" cy="4714875"/>
          </a:xfrm>
        </p:spPr>
        <p:txBody>
          <a:bodyPr>
            <a:normAutofit fontScale="92500" lnSpcReduction="20000"/>
          </a:bodyPr>
          <a:lstStyle/>
          <a:p>
            <a:pPr marL="0" indent="0">
              <a:buNone/>
            </a:pPr>
            <a:r>
              <a:rPr lang="en-US" sz="2400" b="1" dirty="0"/>
              <a:t>Today </a:t>
            </a:r>
            <a:r>
              <a:rPr lang="en-US" sz="2400" b="1" dirty="0" smtClean="0"/>
              <a:t>Agenda</a:t>
            </a:r>
            <a:endParaRPr lang="en-US" sz="2400" b="1" dirty="0"/>
          </a:p>
          <a:p>
            <a:pPr lvl="1"/>
            <a:r>
              <a:rPr lang="en-US" sz="2400" dirty="0" smtClean="0"/>
              <a:t>Go Live Date</a:t>
            </a:r>
          </a:p>
          <a:p>
            <a:pPr lvl="1"/>
            <a:r>
              <a:rPr lang="en-US" sz="2400" dirty="0" smtClean="0"/>
              <a:t>When </a:t>
            </a:r>
            <a:r>
              <a:rPr lang="en-US" sz="2400" dirty="0"/>
              <a:t>do we have access to PeopleSoft</a:t>
            </a:r>
            <a:r>
              <a:rPr lang="en-US" sz="2400" dirty="0" smtClean="0"/>
              <a:t>?</a:t>
            </a:r>
          </a:p>
          <a:p>
            <a:pPr lvl="1"/>
            <a:r>
              <a:rPr lang="en-US" sz="2400" dirty="0" smtClean="0"/>
              <a:t>Clark’s </a:t>
            </a:r>
            <a:r>
              <a:rPr lang="en-US" sz="2400" dirty="0"/>
              <a:t>ctcLink teams </a:t>
            </a:r>
            <a:r>
              <a:rPr lang="en-US" sz="2400" dirty="0" smtClean="0"/>
              <a:t>site</a:t>
            </a:r>
            <a:endParaRPr lang="en-US" sz="2400" dirty="0"/>
          </a:p>
          <a:p>
            <a:pPr lvl="1"/>
            <a:r>
              <a:rPr lang="en-US" sz="2400" dirty="0"/>
              <a:t>SBCTC Reference </a:t>
            </a:r>
            <a:r>
              <a:rPr lang="en-US" sz="2400" dirty="0" smtClean="0"/>
              <a:t>Center</a:t>
            </a:r>
            <a:endParaRPr lang="en-US" sz="2400" dirty="0"/>
          </a:p>
          <a:p>
            <a:pPr lvl="1"/>
            <a:r>
              <a:rPr lang="en-US" sz="2400" dirty="0"/>
              <a:t>Canvas c</a:t>
            </a:r>
            <a:r>
              <a:rPr lang="en-US" sz="2400" dirty="0" smtClean="0"/>
              <a:t>ourses</a:t>
            </a:r>
          </a:p>
          <a:p>
            <a:pPr lvl="2"/>
            <a:r>
              <a:rPr lang="en-US" sz="2400" dirty="0" smtClean="0"/>
              <a:t>How to access Canvas</a:t>
            </a:r>
          </a:p>
          <a:p>
            <a:pPr lvl="1"/>
            <a:r>
              <a:rPr lang="en-US" sz="2400" dirty="0"/>
              <a:t>How will I know what to do</a:t>
            </a:r>
            <a:r>
              <a:rPr lang="en-US" sz="2400" dirty="0" smtClean="0"/>
              <a:t>?</a:t>
            </a:r>
          </a:p>
          <a:p>
            <a:pPr lvl="1"/>
            <a:r>
              <a:rPr lang="en-US" sz="2400" dirty="0"/>
              <a:t>How will students know what to do?</a:t>
            </a:r>
          </a:p>
          <a:p>
            <a:pPr lvl="1"/>
            <a:r>
              <a:rPr lang="en-US" sz="2400" dirty="0" smtClean="0"/>
              <a:t>UAT </a:t>
            </a:r>
            <a:r>
              <a:rPr lang="en-US" sz="2400" dirty="0" smtClean="0"/>
              <a:t>and live </a:t>
            </a:r>
            <a:r>
              <a:rPr lang="en-US" sz="2400" dirty="0"/>
              <a:t>e</a:t>
            </a:r>
            <a:r>
              <a:rPr lang="en-US" sz="2400" dirty="0" smtClean="0"/>
              <a:t>nvironments</a:t>
            </a:r>
          </a:p>
          <a:p>
            <a:endParaRPr lang="en-US" dirty="0"/>
          </a:p>
        </p:txBody>
      </p:sp>
      <p:sp>
        <p:nvSpPr>
          <p:cNvPr id="4" name="Content Placeholder 2"/>
          <p:cNvSpPr txBox="1">
            <a:spLocks/>
          </p:cNvSpPr>
          <p:nvPr/>
        </p:nvSpPr>
        <p:spPr>
          <a:xfrm>
            <a:off x="5585460" y="1333499"/>
            <a:ext cx="6090477" cy="471487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r>
              <a:rPr lang="en-US" sz="2400" dirty="0"/>
              <a:t>Introducing Fluid</a:t>
            </a:r>
          </a:p>
          <a:p>
            <a:pPr lvl="1"/>
            <a:r>
              <a:rPr lang="en-US" sz="2400" dirty="0" smtClean="0"/>
              <a:t>Logging </a:t>
            </a:r>
            <a:r>
              <a:rPr lang="en-US" sz="2400" dirty="0"/>
              <a:t>in </a:t>
            </a:r>
            <a:r>
              <a:rPr lang="en-US" sz="2400" dirty="0" smtClean="0"/>
              <a:t>and navigation</a:t>
            </a:r>
          </a:p>
          <a:p>
            <a:pPr lvl="2"/>
            <a:r>
              <a:rPr lang="en-US" sz="2400" dirty="0" smtClean="0"/>
              <a:t>Landing page &amp; Gateway</a:t>
            </a:r>
          </a:p>
          <a:p>
            <a:pPr lvl="2"/>
            <a:r>
              <a:rPr lang="en-US" sz="2400" dirty="0"/>
              <a:t>Fluid </a:t>
            </a:r>
            <a:r>
              <a:rPr lang="en-US" sz="2400" dirty="0" smtClean="0"/>
              <a:t>navigation </a:t>
            </a:r>
            <a:endParaRPr lang="en-US" sz="2400" dirty="0"/>
          </a:p>
          <a:p>
            <a:pPr lvl="2"/>
            <a:r>
              <a:rPr lang="en-US" sz="2400" dirty="0" smtClean="0"/>
              <a:t>Left </a:t>
            </a:r>
            <a:r>
              <a:rPr lang="en-US" sz="2400" dirty="0"/>
              <a:t>navigation </a:t>
            </a:r>
            <a:endParaRPr lang="en-US" sz="2400" dirty="0" smtClean="0"/>
          </a:p>
          <a:p>
            <a:pPr lvl="2"/>
            <a:r>
              <a:rPr lang="en-US" sz="2400" dirty="0" smtClean="0"/>
              <a:t>Classic </a:t>
            </a:r>
            <a:r>
              <a:rPr lang="en-US" sz="2400" dirty="0" smtClean="0"/>
              <a:t>navigation</a:t>
            </a:r>
            <a:endParaRPr lang="en-US" sz="2400" dirty="0"/>
          </a:p>
          <a:p>
            <a:pPr lvl="1"/>
            <a:r>
              <a:rPr lang="en-US" sz="2400" dirty="0" smtClean="0"/>
              <a:t>Self Service</a:t>
            </a:r>
          </a:p>
          <a:p>
            <a:pPr lvl="2"/>
            <a:r>
              <a:rPr lang="en-US" sz="2400" dirty="0" smtClean="0"/>
              <a:t>Employee</a:t>
            </a:r>
          </a:p>
          <a:p>
            <a:pPr lvl="2"/>
            <a:r>
              <a:rPr lang="en-US" sz="2400" dirty="0" smtClean="0"/>
              <a:t>Faculty</a:t>
            </a:r>
          </a:p>
          <a:p>
            <a:pPr lvl="2"/>
            <a:r>
              <a:rPr lang="en-US" sz="2400" dirty="0" smtClean="0"/>
              <a:t>Student</a:t>
            </a:r>
          </a:p>
          <a:p>
            <a:pPr lvl="1"/>
            <a:r>
              <a:rPr lang="en-US" sz="2400" dirty="0" smtClean="0"/>
              <a:t>Advisor Center</a:t>
            </a:r>
          </a:p>
          <a:p>
            <a:pPr lvl="2"/>
            <a:endParaRPr lang="en-US" sz="2400" dirty="0" smtClean="0"/>
          </a:p>
          <a:p>
            <a:pPr lvl="1"/>
            <a:endParaRPr lang="en-US" dirty="0" smtClean="0"/>
          </a:p>
          <a:p>
            <a:pPr lvl="1"/>
            <a:endParaRPr lang="en-US" dirty="0" smtClean="0"/>
          </a:p>
          <a:p>
            <a:endParaRPr lang="en-US" dirty="0"/>
          </a:p>
        </p:txBody>
      </p:sp>
      <p:sp>
        <p:nvSpPr>
          <p:cNvPr id="5" name="Title 5"/>
          <p:cNvSpPr txBox="1">
            <a:spLocks/>
          </p:cNvSpPr>
          <p:nvPr/>
        </p:nvSpPr>
        <p:spPr>
          <a:xfrm>
            <a:off x="1981200" y="473868"/>
            <a:ext cx="8229600" cy="573087"/>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defTabSz="914400"/>
            <a:r>
              <a:rPr lang="en-US" sz="3600" dirty="0">
                <a:solidFill>
                  <a:schemeClr val="accent1"/>
                </a:solidFill>
                <a:latin typeface="+mj-lt"/>
                <a:ea typeface="+mj-ea"/>
                <a:cs typeface="+mj-cs"/>
              </a:rPr>
              <a:t>ctcLink</a:t>
            </a:r>
            <a:r>
              <a:rPr lang="en-US" sz="2800" kern="0" dirty="0" smtClean="0"/>
              <a:t> Orientation </a:t>
            </a:r>
            <a:r>
              <a:rPr lang="en-US" sz="2800" kern="0" dirty="0"/>
              <a:t>introducing 'Fluid'</a:t>
            </a:r>
          </a:p>
        </p:txBody>
      </p:sp>
    </p:spTree>
    <p:extLst>
      <p:ext uri="{BB962C8B-B14F-4D97-AF65-F5344CB8AC3E}">
        <p14:creationId xmlns:p14="http://schemas.microsoft.com/office/powerpoint/2010/main" val="29264390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607" y="2182361"/>
            <a:ext cx="8596668" cy="3880773"/>
          </a:xfrm>
        </p:spPr>
        <p:txBody>
          <a:bodyPr>
            <a:normAutofit/>
          </a:bodyPr>
          <a:lstStyle/>
          <a:p>
            <a:pPr marL="0" indent="0" algn="ctr">
              <a:buNone/>
            </a:pPr>
            <a:r>
              <a:rPr lang="en-US" sz="8000" dirty="0" smtClean="0">
                <a:solidFill>
                  <a:schemeClr val="accent2">
                    <a:lumMod val="75000"/>
                  </a:schemeClr>
                </a:solidFill>
              </a:rPr>
              <a:t>10 – 28 – 2019</a:t>
            </a:r>
          </a:p>
          <a:p>
            <a:pPr marL="0" indent="0" algn="ctr">
              <a:buNone/>
            </a:pPr>
            <a:r>
              <a:rPr lang="en-US" sz="8000" dirty="0" smtClean="0">
                <a:solidFill>
                  <a:schemeClr val="accent2">
                    <a:lumMod val="75000"/>
                  </a:schemeClr>
                </a:solidFill>
              </a:rPr>
              <a:t>74 days to GoLive</a:t>
            </a:r>
            <a:endParaRPr lang="en-US" sz="8000" dirty="0">
              <a:solidFill>
                <a:schemeClr val="accent2">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165" y="539983"/>
            <a:ext cx="7301552" cy="1265602"/>
          </a:xfrm>
          <a:prstGeom prst="rect">
            <a:avLst/>
          </a:prstGeom>
        </p:spPr>
      </p:pic>
    </p:spTree>
    <p:extLst>
      <p:ext uri="{BB962C8B-B14F-4D97-AF65-F5344CB8AC3E}">
        <p14:creationId xmlns:p14="http://schemas.microsoft.com/office/powerpoint/2010/main" val="37155646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86" y="544286"/>
            <a:ext cx="8596668" cy="620486"/>
          </a:xfrm>
        </p:spPr>
        <p:txBody>
          <a:bodyPr>
            <a:normAutofit/>
          </a:bodyPr>
          <a:lstStyle/>
          <a:p>
            <a:pPr algn="ctr"/>
            <a:r>
              <a:rPr lang="en-US" sz="3200" b="1" dirty="0">
                <a:solidFill>
                  <a:schemeClr val="tx2"/>
                </a:solidFill>
              </a:rPr>
              <a:t>When do we have access to PeopleSoft?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633187"/>
              </p:ext>
            </p:extLst>
          </p:nvPr>
        </p:nvGraphicFramePr>
        <p:xfrm>
          <a:off x="677860" y="1542194"/>
          <a:ext cx="11031920" cy="5315807"/>
        </p:xfrm>
        <a:graphic>
          <a:graphicData uri="http://schemas.openxmlformats.org/drawingml/2006/table">
            <a:tbl>
              <a:tblPr firstRow="1" bandRow="1">
                <a:tableStyleId>{5C22544A-7EE6-4342-B048-85BDC9FD1C3A}</a:tableStyleId>
              </a:tblPr>
              <a:tblGrid>
                <a:gridCol w="2206384">
                  <a:extLst>
                    <a:ext uri="{9D8B030D-6E8A-4147-A177-3AD203B41FA5}">
                      <a16:colId xmlns:a16="http://schemas.microsoft.com/office/drawing/2014/main" val="2956009713"/>
                    </a:ext>
                  </a:extLst>
                </a:gridCol>
                <a:gridCol w="2506622">
                  <a:extLst>
                    <a:ext uri="{9D8B030D-6E8A-4147-A177-3AD203B41FA5}">
                      <a16:colId xmlns:a16="http://schemas.microsoft.com/office/drawing/2014/main" val="737759499"/>
                    </a:ext>
                  </a:extLst>
                </a:gridCol>
                <a:gridCol w="2374710">
                  <a:extLst>
                    <a:ext uri="{9D8B030D-6E8A-4147-A177-3AD203B41FA5}">
                      <a16:colId xmlns:a16="http://schemas.microsoft.com/office/drawing/2014/main" val="3929157548"/>
                    </a:ext>
                  </a:extLst>
                </a:gridCol>
                <a:gridCol w="1737820">
                  <a:extLst>
                    <a:ext uri="{9D8B030D-6E8A-4147-A177-3AD203B41FA5}">
                      <a16:colId xmlns:a16="http://schemas.microsoft.com/office/drawing/2014/main" val="3355619808"/>
                    </a:ext>
                  </a:extLst>
                </a:gridCol>
                <a:gridCol w="2206384">
                  <a:extLst>
                    <a:ext uri="{9D8B030D-6E8A-4147-A177-3AD203B41FA5}">
                      <a16:colId xmlns:a16="http://schemas.microsoft.com/office/drawing/2014/main" val="713257704"/>
                    </a:ext>
                  </a:extLst>
                </a:gridCol>
              </a:tblGrid>
              <a:tr h="973067">
                <a:tc>
                  <a:txBody>
                    <a:bodyPr/>
                    <a:lstStyle/>
                    <a:p>
                      <a:r>
                        <a:rPr lang="en-US" sz="2800" dirty="0" smtClean="0"/>
                        <a:t>Sunday</a:t>
                      </a:r>
                    </a:p>
                    <a:p>
                      <a:r>
                        <a:rPr lang="en-US" sz="2800" dirty="0" smtClean="0"/>
                        <a:t>10/27</a:t>
                      </a:r>
                      <a:endParaRPr lang="en-US" sz="2800" dirty="0"/>
                    </a:p>
                  </a:txBody>
                  <a:tcPr/>
                </a:tc>
                <a:tc>
                  <a:txBody>
                    <a:bodyPr/>
                    <a:lstStyle/>
                    <a:p>
                      <a:r>
                        <a:rPr lang="en-US" sz="2800" dirty="0" smtClean="0"/>
                        <a:t>Monday</a:t>
                      </a:r>
                    </a:p>
                    <a:p>
                      <a:r>
                        <a:rPr lang="en-US" sz="2800" dirty="0" smtClean="0"/>
                        <a:t>10/28</a:t>
                      </a:r>
                      <a:endParaRPr lang="en-US" sz="2800" dirty="0"/>
                    </a:p>
                  </a:txBody>
                  <a:tcPr/>
                </a:tc>
                <a:tc>
                  <a:txBody>
                    <a:bodyPr/>
                    <a:lstStyle/>
                    <a:p>
                      <a:r>
                        <a:rPr lang="en-US" sz="2800" dirty="0" smtClean="0"/>
                        <a:t>Tuesday</a:t>
                      </a:r>
                    </a:p>
                    <a:p>
                      <a:r>
                        <a:rPr lang="en-US" sz="2800" dirty="0" smtClean="0"/>
                        <a:t>10/29</a:t>
                      </a:r>
                      <a:endParaRPr lang="en-US" sz="2800" dirty="0"/>
                    </a:p>
                  </a:txBody>
                  <a:tcPr/>
                </a:tc>
                <a:tc>
                  <a:txBody>
                    <a:bodyPr/>
                    <a:lstStyle/>
                    <a:p>
                      <a:pPr marL="0" algn="l" defTabSz="457200" rtl="0" eaLnBrk="1" latinLnBrk="0" hangingPunct="1"/>
                      <a:r>
                        <a:rPr lang="en-US" sz="2000" b="1" kern="1200" dirty="0" smtClean="0">
                          <a:solidFill>
                            <a:schemeClr val="lt1"/>
                          </a:solidFill>
                          <a:latin typeface="+mn-lt"/>
                          <a:ea typeface="+mn-ea"/>
                          <a:cs typeface="+mn-cs"/>
                        </a:rPr>
                        <a:t>Wednesday</a:t>
                      </a:r>
                    </a:p>
                    <a:p>
                      <a:pPr marL="0" algn="l" defTabSz="457200" rtl="0" eaLnBrk="1" latinLnBrk="0" hangingPunct="1"/>
                      <a:r>
                        <a:rPr lang="en-US" sz="2800" b="1" kern="1200" dirty="0" smtClean="0">
                          <a:solidFill>
                            <a:schemeClr val="lt1"/>
                          </a:solidFill>
                          <a:latin typeface="+mn-lt"/>
                          <a:ea typeface="+mn-ea"/>
                          <a:cs typeface="+mn-cs"/>
                        </a:rPr>
                        <a:t>10/30</a:t>
                      </a:r>
                      <a:endParaRPr lang="en-US" sz="2800" b="1" kern="1200" dirty="0">
                        <a:solidFill>
                          <a:schemeClr val="lt1"/>
                        </a:solidFill>
                        <a:latin typeface="+mn-lt"/>
                        <a:ea typeface="+mn-ea"/>
                        <a:cs typeface="+mn-cs"/>
                      </a:endParaRPr>
                    </a:p>
                  </a:txBody>
                  <a:tcPr/>
                </a:tc>
                <a:tc>
                  <a:txBody>
                    <a:bodyPr/>
                    <a:lstStyle/>
                    <a:p>
                      <a:r>
                        <a:rPr lang="en-US" sz="2800" dirty="0" smtClean="0"/>
                        <a:t>Thursday</a:t>
                      </a:r>
                    </a:p>
                    <a:p>
                      <a:r>
                        <a:rPr lang="en-US" sz="2800" dirty="0" smtClean="0"/>
                        <a:t>10/31</a:t>
                      </a:r>
                      <a:endParaRPr lang="en-US" sz="2800" dirty="0"/>
                    </a:p>
                  </a:txBody>
                  <a:tcPr/>
                </a:tc>
                <a:extLst>
                  <a:ext uri="{0D108BD9-81ED-4DB2-BD59-A6C34878D82A}">
                    <a16:rowId xmlns:a16="http://schemas.microsoft.com/office/drawing/2014/main" val="2729240110"/>
                  </a:ext>
                </a:extLst>
              </a:tr>
              <a:tr h="1042870">
                <a:tc>
                  <a:txBody>
                    <a:bodyPr/>
                    <a:lstStyle/>
                    <a:p>
                      <a:r>
                        <a:rPr lang="en-US" sz="2800" dirty="0" smtClean="0"/>
                        <a:t>SMES</a:t>
                      </a:r>
                      <a:endParaRPr lang="en-US" sz="2800" dirty="0"/>
                    </a:p>
                  </a:txBody>
                  <a:tcPr/>
                </a:tc>
                <a:tc>
                  <a:txBody>
                    <a:bodyPr/>
                    <a:lstStyle/>
                    <a:p>
                      <a:r>
                        <a:rPr lang="en-US" sz="2800" dirty="0" smtClean="0"/>
                        <a:t>Legacy Super Users</a:t>
                      </a:r>
                      <a:endParaRPr lang="en-US" sz="2800" dirty="0"/>
                    </a:p>
                  </a:txBody>
                  <a:tcPr/>
                </a:tc>
                <a:tc>
                  <a:txBody>
                    <a:bodyPr/>
                    <a:lstStyle/>
                    <a:p>
                      <a:r>
                        <a:rPr lang="en-US" sz="2800" dirty="0" smtClean="0"/>
                        <a:t>Non Legacy</a:t>
                      </a:r>
                      <a:r>
                        <a:rPr lang="en-US" sz="2800" baseline="0" dirty="0" smtClean="0"/>
                        <a:t> Users</a:t>
                      </a:r>
                      <a:endParaRPr lang="en-US" sz="2800" dirty="0"/>
                    </a:p>
                  </a:txBody>
                  <a:tcPr/>
                </a:tc>
                <a:tc>
                  <a:txBody>
                    <a:bodyPr/>
                    <a:lstStyle/>
                    <a:p>
                      <a:endParaRPr lang="en-US" sz="2800" dirty="0"/>
                    </a:p>
                  </a:txBody>
                  <a:tcPr/>
                </a:tc>
                <a:tc>
                  <a:txBody>
                    <a:bodyPr/>
                    <a:lstStyle/>
                    <a:p>
                      <a:r>
                        <a:rPr lang="en-US" sz="2800" dirty="0" smtClean="0"/>
                        <a:t>Students</a:t>
                      </a:r>
                      <a:endParaRPr lang="en-US" sz="2800" dirty="0"/>
                    </a:p>
                  </a:txBody>
                  <a:tcPr/>
                </a:tc>
                <a:extLst>
                  <a:ext uri="{0D108BD9-81ED-4DB2-BD59-A6C34878D82A}">
                    <a16:rowId xmlns:a16="http://schemas.microsoft.com/office/drawing/2014/main" val="1183600481"/>
                  </a:ext>
                </a:extLst>
              </a:tr>
              <a:tr h="1042870">
                <a:tc>
                  <a:txBody>
                    <a:bodyPr/>
                    <a:lstStyle/>
                    <a:p>
                      <a:r>
                        <a:rPr lang="en-US" sz="2800" dirty="0" smtClean="0"/>
                        <a:t>EC</a:t>
                      </a:r>
                      <a:endParaRPr lang="en-US" sz="2800" dirty="0"/>
                    </a:p>
                  </a:txBody>
                  <a:tcPr/>
                </a:tc>
                <a:tc>
                  <a:txBody>
                    <a:bodyPr/>
                    <a:lstStyle/>
                    <a:p>
                      <a:r>
                        <a:rPr lang="en-US" sz="2800" dirty="0" smtClean="0"/>
                        <a:t>Supervisors</a:t>
                      </a:r>
                      <a:endParaRPr lang="en-US" sz="2800" dirty="0"/>
                    </a:p>
                  </a:txBody>
                  <a:tcPr/>
                </a:tc>
                <a:tc>
                  <a:txBody>
                    <a:bodyPr/>
                    <a:lstStyle/>
                    <a:p>
                      <a:r>
                        <a:rPr lang="en-US" sz="2800" dirty="0" smtClean="0"/>
                        <a:t>Faculty Advisors</a:t>
                      </a:r>
                      <a:endParaRPr lang="en-US" sz="2800" dirty="0"/>
                    </a:p>
                  </a:txBody>
                  <a:tcPr/>
                </a:tc>
                <a:tc>
                  <a:txBody>
                    <a:bodyPr/>
                    <a:lstStyle/>
                    <a:p>
                      <a:endParaRPr lang="en-US" sz="2800" dirty="0"/>
                    </a:p>
                  </a:txBody>
                  <a:tcPr/>
                </a:tc>
                <a:tc>
                  <a:txBody>
                    <a:bodyPr/>
                    <a:lstStyle/>
                    <a:p>
                      <a:r>
                        <a:rPr lang="en-US" sz="2800" dirty="0" smtClean="0"/>
                        <a:t>ECD Students</a:t>
                      </a:r>
                      <a:endParaRPr lang="en-US" sz="2800" dirty="0"/>
                    </a:p>
                  </a:txBody>
                  <a:tcPr/>
                </a:tc>
                <a:extLst>
                  <a:ext uri="{0D108BD9-81ED-4DB2-BD59-A6C34878D82A}">
                    <a16:rowId xmlns:a16="http://schemas.microsoft.com/office/drawing/2014/main" val="2216047357"/>
                  </a:ext>
                </a:extLst>
              </a:tr>
              <a:tr h="1214130">
                <a:tc>
                  <a:txBody>
                    <a:bodyPr/>
                    <a:lstStyle/>
                    <a:p>
                      <a:r>
                        <a:rPr lang="en-US" sz="2800" dirty="0" smtClean="0"/>
                        <a:t>IT Service Center</a:t>
                      </a:r>
                      <a:endParaRPr lang="en-US" sz="2800" dirty="0"/>
                    </a:p>
                  </a:txBody>
                  <a:tcPr/>
                </a:tc>
                <a:tc>
                  <a:txBody>
                    <a:bodyPr/>
                    <a:lstStyle/>
                    <a:p>
                      <a:r>
                        <a:rPr lang="en-US" sz="2800" dirty="0" smtClean="0"/>
                        <a:t>Administrative Support</a:t>
                      </a:r>
                      <a:endParaRPr lang="en-US" sz="2800" dirty="0"/>
                    </a:p>
                  </a:txBody>
                  <a:tcPr/>
                </a:tc>
                <a:tc>
                  <a:txBody>
                    <a:bodyPr/>
                    <a:lstStyle/>
                    <a:p>
                      <a:r>
                        <a:rPr lang="en-US" sz="2800" dirty="0" smtClean="0"/>
                        <a:t>Faculty</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76344139"/>
                  </a:ext>
                </a:extLst>
              </a:tr>
              <a:tr h="1042870">
                <a:tc>
                  <a:txBody>
                    <a:bodyPr/>
                    <a:lstStyle/>
                    <a:p>
                      <a:r>
                        <a:rPr lang="en-US" sz="2800" dirty="0" smtClean="0"/>
                        <a:t>Tech Hub</a:t>
                      </a:r>
                      <a:endParaRPr lang="en-US" sz="2800" dirty="0"/>
                    </a:p>
                  </a:txBody>
                  <a:tcPr/>
                </a:tc>
                <a:tc>
                  <a:txBody>
                    <a:bodyPr/>
                    <a:lstStyle/>
                    <a:p>
                      <a:r>
                        <a:rPr lang="en-US" sz="2800" dirty="0" smtClean="0"/>
                        <a:t>Club</a:t>
                      </a:r>
                      <a:r>
                        <a:rPr lang="en-US" sz="2800" baseline="0" dirty="0" smtClean="0"/>
                        <a:t> Advisors</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290265983"/>
                  </a:ext>
                </a:extLst>
              </a:tr>
            </a:tbl>
          </a:graphicData>
        </a:graphic>
      </p:graphicFrame>
    </p:spTree>
    <p:extLst>
      <p:ext uri="{BB962C8B-B14F-4D97-AF65-F5344CB8AC3E}">
        <p14:creationId xmlns:p14="http://schemas.microsoft.com/office/powerpoint/2010/main" val="17999736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1981200" y="274644"/>
            <a:ext cx="8229600" cy="573087"/>
          </a:xfrm>
        </p:spPr>
        <p:txBody>
          <a:bodyPr>
            <a:normAutofit/>
          </a:bodyPr>
          <a:lstStyle/>
          <a:p>
            <a:pPr lvl="1" algn="ctr"/>
            <a:r>
              <a:rPr lang="en-US" sz="2800" b="1" dirty="0">
                <a:latin typeface="+mj-lt"/>
              </a:rPr>
              <a:t>Clark’s ctcLink teams site </a:t>
            </a:r>
            <a:r>
              <a:rPr lang="en-US" sz="2800" dirty="0">
                <a:hlinkClick r:id="rId3"/>
              </a:rPr>
              <a:t>myClark 365</a:t>
            </a:r>
            <a:endParaRPr lang="en-US" sz="2800" dirty="0"/>
          </a:p>
        </p:txBody>
      </p:sp>
      <p:sp>
        <p:nvSpPr>
          <p:cNvPr id="7" name="TextBox 6"/>
          <p:cNvSpPr txBox="1"/>
          <p:nvPr/>
        </p:nvSpPr>
        <p:spPr>
          <a:xfrm>
            <a:off x="335280" y="1184754"/>
            <a:ext cx="4484289" cy="5383750"/>
          </a:xfrm>
          <a:prstGeom prst="rect">
            <a:avLst/>
          </a:prstGeom>
          <a:noFill/>
        </p:spPr>
        <p:txBody>
          <a:bodyPr wrap="square" lIns="91387" tIns="45693" rIns="91387" bIns="45693">
            <a:spAutoFit/>
          </a:bodyPr>
          <a:lstStyle/>
          <a:p>
            <a:pPr>
              <a:spcAft>
                <a:spcPts val="600"/>
              </a:spcAft>
              <a:defRPr/>
            </a:pPr>
            <a:r>
              <a:rPr lang="en-US" sz="1600" b="1" dirty="0">
                <a:solidFill>
                  <a:prstClr val="black"/>
                </a:solidFill>
                <a:latin typeface="+mj-lt"/>
              </a:rPr>
              <a:t>All employees can access the ctcLink team site. Here you will find:</a:t>
            </a:r>
          </a:p>
          <a:p>
            <a:pPr marL="285582" indent="-285582">
              <a:spcAft>
                <a:spcPts val="600"/>
              </a:spcAft>
              <a:buFont typeface="Arial" pitchFamily="34" charset="0"/>
              <a:buChar char="•"/>
              <a:defRPr/>
            </a:pPr>
            <a:r>
              <a:rPr lang="en-US" sz="1300" b="1" dirty="0">
                <a:solidFill>
                  <a:prstClr val="black"/>
                </a:solidFill>
                <a:latin typeface="+mj-lt"/>
              </a:rPr>
              <a:t>Calendar</a:t>
            </a:r>
            <a:r>
              <a:rPr lang="en-US" sz="1300" dirty="0">
                <a:solidFill>
                  <a:prstClr val="black"/>
                </a:solidFill>
                <a:latin typeface="+mj-lt"/>
              </a:rPr>
              <a:t> with all upcoming ctcLink related </a:t>
            </a:r>
            <a:r>
              <a:rPr lang="en-US" sz="1300" dirty="0" smtClean="0">
                <a:solidFill>
                  <a:prstClr val="black"/>
                </a:solidFill>
                <a:latin typeface="+mj-lt"/>
              </a:rPr>
              <a:t>events</a:t>
            </a:r>
          </a:p>
          <a:p>
            <a:pPr marL="285582" indent="-285582">
              <a:spcAft>
                <a:spcPts val="600"/>
              </a:spcAft>
              <a:buFont typeface="Arial" pitchFamily="34" charset="0"/>
              <a:buChar char="•"/>
              <a:defRPr/>
            </a:pPr>
            <a:r>
              <a:rPr lang="en-US" sz="1600" b="1" dirty="0" smtClean="0">
                <a:solidFill>
                  <a:prstClr val="black"/>
                </a:solidFill>
                <a:latin typeface="+mj-lt"/>
              </a:rPr>
              <a:t>PS Users</a:t>
            </a:r>
          </a:p>
          <a:p>
            <a:pPr marL="742782" lvl="1" indent="-285582">
              <a:spcAft>
                <a:spcPts val="600"/>
              </a:spcAft>
              <a:buFont typeface="Arial" pitchFamily="34" charset="0"/>
              <a:buChar char="•"/>
              <a:defRPr/>
            </a:pPr>
            <a:r>
              <a:rPr lang="en-US" sz="1300" dirty="0" smtClean="0">
                <a:solidFill>
                  <a:prstClr val="black"/>
                </a:solidFill>
                <a:latin typeface="+mj-lt"/>
              </a:rPr>
              <a:t>Information on how to sign into Canvas</a:t>
            </a:r>
          </a:p>
          <a:p>
            <a:pPr marL="742782" lvl="1" indent="-285582">
              <a:spcAft>
                <a:spcPts val="600"/>
              </a:spcAft>
              <a:buFont typeface="Arial" pitchFamily="34" charset="0"/>
              <a:buChar char="•"/>
              <a:defRPr/>
            </a:pPr>
            <a:r>
              <a:rPr lang="en-US" sz="1300" dirty="0" smtClean="0">
                <a:solidFill>
                  <a:prstClr val="black"/>
                </a:solidFill>
                <a:latin typeface="+mj-lt"/>
              </a:rPr>
              <a:t>Legacy to PeopleSoft Glossary</a:t>
            </a:r>
            <a:endParaRPr lang="en-US" sz="1300" dirty="0">
              <a:solidFill>
                <a:prstClr val="black"/>
              </a:solidFill>
              <a:latin typeface="+mj-lt"/>
            </a:endParaRPr>
          </a:p>
          <a:p>
            <a:pPr marL="285582" indent="-285582">
              <a:spcAft>
                <a:spcPts val="600"/>
              </a:spcAft>
              <a:buFont typeface="Arial" pitchFamily="34" charset="0"/>
              <a:buChar char="•"/>
              <a:defRPr/>
            </a:pPr>
            <a:r>
              <a:rPr lang="en-US" sz="1600" b="1" dirty="0">
                <a:solidFill>
                  <a:prstClr val="black"/>
                </a:solidFill>
                <a:latin typeface="+mj-lt"/>
              </a:rPr>
              <a:t>Resources </a:t>
            </a:r>
            <a:endParaRPr lang="en-US" sz="1600" b="1" dirty="0" smtClean="0">
              <a:solidFill>
                <a:prstClr val="black"/>
              </a:solidFill>
              <a:latin typeface="+mj-lt"/>
            </a:endParaRPr>
          </a:p>
          <a:p>
            <a:pPr marL="742782" lvl="1" indent="-285582">
              <a:spcAft>
                <a:spcPts val="600"/>
              </a:spcAft>
              <a:buFont typeface="Arial" pitchFamily="34" charset="0"/>
              <a:buChar char="•"/>
              <a:defRPr/>
            </a:pPr>
            <a:r>
              <a:rPr lang="en-US" sz="1300" dirty="0" smtClean="0">
                <a:solidFill>
                  <a:prstClr val="black"/>
                </a:solidFill>
                <a:latin typeface="+mj-lt"/>
              </a:rPr>
              <a:t>Staff links</a:t>
            </a:r>
          </a:p>
          <a:p>
            <a:pPr marL="742782" lvl="1" indent="-285582">
              <a:spcAft>
                <a:spcPts val="600"/>
              </a:spcAft>
              <a:buFont typeface="Arial" pitchFamily="34" charset="0"/>
              <a:buChar char="•"/>
              <a:defRPr/>
            </a:pPr>
            <a:r>
              <a:rPr lang="en-US" sz="1300" dirty="0" smtClean="0">
                <a:solidFill>
                  <a:prstClr val="black"/>
                </a:solidFill>
                <a:latin typeface="+mj-lt"/>
              </a:rPr>
              <a:t>Helpful Links</a:t>
            </a:r>
          </a:p>
          <a:p>
            <a:pPr marL="742782" lvl="1" indent="-285582">
              <a:spcAft>
                <a:spcPts val="600"/>
              </a:spcAft>
              <a:buFont typeface="Arial" pitchFamily="34" charset="0"/>
              <a:buChar char="•"/>
              <a:defRPr/>
            </a:pPr>
            <a:r>
              <a:rPr lang="en-US" sz="1300" dirty="0" smtClean="0">
                <a:solidFill>
                  <a:prstClr val="black"/>
                </a:solidFill>
                <a:latin typeface="+mj-lt"/>
              </a:rPr>
              <a:t>People </a:t>
            </a:r>
            <a:r>
              <a:rPr lang="en-US" sz="1300" dirty="0">
                <a:solidFill>
                  <a:prstClr val="black"/>
                </a:solidFill>
                <a:latin typeface="+mj-lt"/>
              </a:rPr>
              <a:t>speak – ctcLink terminology </a:t>
            </a:r>
            <a:endParaRPr lang="en-US" sz="1300" dirty="0" smtClean="0">
              <a:solidFill>
                <a:prstClr val="black"/>
              </a:solidFill>
              <a:latin typeface="+mj-lt"/>
            </a:endParaRPr>
          </a:p>
          <a:p>
            <a:pPr marL="285582" indent="-285582">
              <a:spcAft>
                <a:spcPts val="600"/>
              </a:spcAft>
              <a:buFont typeface="Arial" pitchFamily="34" charset="0"/>
              <a:buChar char="•"/>
              <a:defRPr/>
            </a:pPr>
            <a:r>
              <a:rPr lang="en-US" sz="1600" b="1" dirty="0" smtClean="0">
                <a:solidFill>
                  <a:prstClr val="black"/>
                </a:solidFill>
                <a:latin typeface="+mj-lt"/>
              </a:rPr>
              <a:t>Question and Answers</a:t>
            </a:r>
          </a:p>
          <a:p>
            <a:pPr marL="742782" lvl="1" indent="-285582">
              <a:spcAft>
                <a:spcPts val="600"/>
              </a:spcAft>
              <a:buFont typeface="Arial" pitchFamily="34" charset="0"/>
              <a:buChar char="•"/>
              <a:defRPr/>
            </a:pPr>
            <a:r>
              <a:rPr lang="en-US" sz="1300" dirty="0" smtClean="0">
                <a:solidFill>
                  <a:prstClr val="black"/>
                </a:solidFill>
                <a:latin typeface="+mj-lt"/>
              </a:rPr>
              <a:t>Answers to some of the most common questions around ctcLink</a:t>
            </a:r>
          </a:p>
          <a:p>
            <a:pPr marL="285582" indent="-285582">
              <a:spcAft>
                <a:spcPts val="600"/>
              </a:spcAft>
              <a:buFont typeface="Arial" pitchFamily="34" charset="0"/>
              <a:buChar char="•"/>
              <a:defRPr/>
            </a:pPr>
            <a:r>
              <a:rPr lang="en-US" sz="1600" b="1" dirty="0" smtClean="0">
                <a:solidFill>
                  <a:prstClr val="black"/>
                </a:solidFill>
                <a:latin typeface="+mj-lt"/>
              </a:rPr>
              <a:t>Documents Folders</a:t>
            </a:r>
          </a:p>
          <a:p>
            <a:pPr marL="742782" lvl="1" indent="-285582">
              <a:spcAft>
                <a:spcPts val="600"/>
              </a:spcAft>
              <a:buFont typeface="Arial" pitchFamily="34" charset="0"/>
              <a:buChar char="•"/>
              <a:defRPr/>
            </a:pPr>
            <a:r>
              <a:rPr lang="en-US" sz="1300" dirty="0" smtClean="0">
                <a:solidFill>
                  <a:prstClr val="black"/>
                </a:solidFill>
                <a:latin typeface="+mj-lt"/>
              </a:rPr>
              <a:t>Create MyClark PS</a:t>
            </a:r>
          </a:p>
          <a:p>
            <a:pPr marL="742782" lvl="1" indent="-285582">
              <a:spcAft>
                <a:spcPts val="600"/>
              </a:spcAft>
              <a:buFont typeface="Arial" pitchFamily="34" charset="0"/>
              <a:buChar char="•"/>
              <a:defRPr/>
            </a:pPr>
            <a:r>
              <a:rPr lang="en-US" sz="1300" dirty="0" smtClean="0">
                <a:solidFill>
                  <a:prstClr val="black"/>
                </a:solidFill>
                <a:latin typeface="+mj-lt"/>
              </a:rPr>
              <a:t>myClark Modules – Bus Processes</a:t>
            </a:r>
          </a:p>
          <a:p>
            <a:pPr marL="742782" lvl="1" indent="-285582">
              <a:spcAft>
                <a:spcPts val="600"/>
              </a:spcAft>
              <a:buFont typeface="Arial" pitchFamily="34" charset="0"/>
              <a:buChar char="•"/>
              <a:defRPr/>
            </a:pPr>
            <a:r>
              <a:rPr lang="en-US" sz="1300" dirty="0" smtClean="0">
                <a:solidFill>
                  <a:prstClr val="black"/>
                </a:solidFill>
                <a:latin typeface="+mj-lt"/>
              </a:rPr>
              <a:t>Project Management </a:t>
            </a:r>
          </a:p>
          <a:p>
            <a:pPr marL="742782" lvl="1" indent="-285582">
              <a:spcAft>
                <a:spcPts val="600"/>
              </a:spcAft>
              <a:buFont typeface="Arial" pitchFamily="34" charset="0"/>
              <a:buChar char="•"/>
              <a:defRPr/>
            </a:pPr>
            <a:endParaRPr lang="en-US" b="1" dirty="0" smtClean="0">
              <a:solidFill>
                <a:prstClr val="black"/>
              </a:solidFill>
              <a:latin typeface="Arial Narrow" pitchFamily="34" charset="0"/>
            </a:endParaRPr>
          </a:p>
        </p:txBody>
      </p:sp>
      <p:pic>
        <p:nvPicPr>
          <p:cNvPr id="358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624" y="9815195"/>
            <a:ext cx="6370638" cy="483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4819570" y="1014260"/>
            <a:ext cx="7226054" cy="5234140"/>
          </a:xfrm>
          <a:prstGeom prst="rect">
            <a:avLst/>
          </a:prstGeom>
        </p:spPr>
      </p:pic>
    </p:spTree>
    <p:extLst>
      <p:ext uri="{BB962C8B-B14F-4D97-AF65-F5344CB8AC3E}">
        <p14:creationId xmlns:p14="http://schemas.microsoft.com/office/powerpoint/2010/main" val="37487898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633" y="468284"/>
            <a:ext cx="6567054" cy="928254"/>
          </a:xfrm>
        </p:spPr>
        <p:txBody>
          <a:bodyPr>
            <a:noAutofit/>
          </a:bodyPr>
          <a:lstStyle/>
          <a:p>
            <a:pPr lvl="1" algn="ctr"/>
            <a:r>
              <a:rPr lang="en-US" sz="2800" b="1" dirty="0"/>
              <a:t>SBCTC Reference Center </a:t>
            </a:r>
            <a:r>
              <a:rPr lang="en-US" sz="2800" b="1" dirty="0" smtClean="0"/>
              <a:t/>
            </a:r>
            <a:br>
              <a:rPr lang="en-US" sz="2800" b="1" dirty="0" smtClean="0"/>
            </a:br>
            <a:r>
              <a:rPr lang="en-US" sz="2800" dirty="0" smtClean="0">
                <a:hlinkClick r:id="rId3"/>
              </a:rPr>
              <a:t>http</a:t>
            </a:r>
            <a:r>
              <a:rPr lang="en-US" sz="2800" dirty="0">
                <a:hlinkClick r:id="rId3"/>
              </a:rPr>
              <a:t>://ctclinkreferencecenter.ctclink.us/</a:t>
            </a:r>
            <a:endParaRPr lang="en-US" sz="2800" dirty="0"/>
          </a:p>
        </p:txBody>
      </p:sp>
      <p:sp>
        <p:nvSpPr>
          <p:cNvPr id="5" name="TextBox 4"/>
          <p:cNvSpPr txBox="1"/>
          <p:nvPr/>
        </p:nvSpPr>
        <p:spPr>
          <a:xfrm>
            <a:off x="472440" y="1737360"/>
            <a:ext cx="3808615" cy="3631709"/>
          </a:xfrm>
          <a:prstGeom prst="rect">
            <a:avLst/>
          </a:prstGeom>
          <a:noFill/>
        </p:spPr>
        <p:txBody>
          <a:bodyPr wrap="square" lIns="91387" tIns="45693" rIns="91387" bIns="45693">
            <a:spAutoFit/>
          </a:bodyPr>
          <a:lstStyle/>
          <a:p>
            <a:pPr>
              <a:spcAft>
                <a:spcPts val="600"/>
              </a:spcAft>
              <a:defRPr/>
            </a:pPr>
            <a:r>
              <a:rPr lang="en-US" sz="2400" b="1" dirty="0" smtClean="0">
                <a:solidFill>
                  <a:prstClr val="black"/>
                </a:solidFill>
                <a:latin typeface="Arial Narrow" pitchFamily="34" charset="0"/>
              </a:rPr>
              <a:t>SBCTC Reference Center:</a:t>
            </a:r>
          </a:p>
          <a:p>
            <a:pPr marL="285750" indent="-285750">
              <a:spcAft>
                <a:spcPts val="600"/>
              </a:spcAft>
              <a:buFont typeface="Arial" panose="020B0604020202020204" pitchFamily="34" charset="0"/>
              <a:buChar char="•"/>
              <a:defRPr/>
            </a:pPr>
            <a:r>
              <a:rPr lang="en-US" sz="2400" dirty="0" smtClean="0">
                <a:solidFill>
                  <a:prstClr val="black"/>
                </a:solidFill>
                <a:latin typeface="Arial Narrow" pitchFamily="34" charset="0"/>
              </a:rPr>
              <a:t>QRG’s – Quick Reference Guides  Provide step by step instructions</a:t>
            </a:r>
          </a:p>
          <a:p>
            <a:pPr marL="285750" indent="-285750">
              <a:spcAft>
                <a:spcPts val="600"/>
              </a:spcAft>
              <a:buFont typeface="Arial" panose="020B0604020202020204" pitchFamily="34" charset="0"/>
              <a:buChar char="•"/>
              <a:defRPr/>
            </a:pPr>
            <a:r>
              <a:rPr lang="en-US" sz="2400" dirty="0" smtClean="0">
                <a:solidFill>
                  <a:prstClr val="black"/>
                </a:solidFill>
                <a:latin typeface="Arial Narrow" pitchFamily="34" charset="0"/>
              </a:rPr>
              <a:t>UAT – User Acceptance Testing</a:t>
            </a:r>
            <a:br>
              <a:rPr lang="en-US" sz="2400" dirty="0" smtClean="0">
                <a:solidFill>
                  <a:prstClr val="black"/>
                </a:solidFill>
                <a:latin typeface="Arial Narrow" pitchFamily="34" charset="0"/>
              </a:rPr>
            </a:br>
            <a:r>
              <a:rPr lang="en-US" sz="2400" dirty="0" smtClean="0">
                <a:solidFill>
                  <a:prstClr val="black"/>
                </a:solidFill>
                <a:latin typeface="Arial Narrow" pitchFamily="34" charset="0"/>
              </a:rPr>
              <a:t>Test scripts and scenarios</a:t>
            </a:r>
          </a:p>
          <a:p>
            <a:pPr marL="285750" indent="-285750">
              <a:spcAft>
                <a:spcPts val="600"/>
              </a:spcAft>
              <a:buFont typeface="Arial" panose="020B0604020202020204" pitchFamily="34" charset="0"/>
              <a:buChar char="•"/>
              <a:defRPr/>
            </a:pPr>
            <a:r>
              <a:rPr lang="en-US" sz="2400" dirty="0" smtClean="0">
                <a:solidFill>
                  <a:prstClr val="black"/>
                </a:solidFill>
                <a:latin typeface="Arial Narrow" pitchFamily="34" charset="0"/>
              </a:rPr>
              <a:t>Training Videos</a:t>
            </a:r>
            <a:endParaRPr lang="en-US" sz="2400" dirty="0">
              <a:solidFill>
                <a:prstClr val="black"/>
              </a:solidFill>
              <a:latin typeface="Arial Narrow" pitchFamily="34" charset="0"/>
            </a:endParaRPr>
          </a:p>
          <a:p>
            <a:pPr marL="742782" lvl="1" indent="-285582">
              <a:spcAft>
                <a:spcPts val="600"/>
              </a:spcAft>
              <a:buFont typeface="Arial" pitchFamily="34" charset="0"/>
              <a:buChar char="•"/>
              <a:defRPr/>
            </a:pPr>
            <a:endParaRPr lang="en-US" b="1" dirty="0" smtClean="0">
              <a:solidFill>
                <a:prstClr val="black"/>
              </a:solidFill>
              <a:latin typeface="Arial Narrow" pitchFamily="34" charset="0"/>
            </a:endParaRPr>
          </a:p>
        </p:txBody>
      </p:sp>
      <p:pic>
        <p:nvPicPr>
          <p:cNvPr id="6" name="Picture 5"/>
          <p:cNvPicPr>
            <a:picLocks noChangeAspect="1"/>
          </p:cNvPicPr>
          <p:nvPr/>
        </p:nvPicPr>
        <p:blipFill>
          <a:blip r:embed="rId4"/>
          <a:stretch>
            <a:fillRect/>
          </a:stretch>
        </p:blipFill>
        <p:spPr>
          <a:xfrm>
            <a:off x="6219470" y="1569720"/>
            <a:ext cx="5832434" cy="4595252"/>
          </a:xfrm>
          <a:prstGeom prst="rect">
            <a:avLst/>
          </a:prstGeom>
        </p:spPr>
      </p:pic>
      <p:pic>
        <p:nvPicPr>
          <p:cNvPr id="8" name="Picture 7"/>
          <p:cNvPicPr>
            <a:picLocks noChangeAspect="1"/>
          </p:cNvPicPr>
          <p:nvPr/>
        </p:nvPicPr>
        <p:blipFill>
          <a:blip r:embed="rId5"/>
          <a:stretch>
            <a:fillRect/>
          </a:stretch>
        </p:blipFill>
        <p:spPr>
          <a:xfrm>
            <a:off x="4470206" y="3063240"/>
            <a:ext cx="4118946" cy="375129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1370167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11240" y="1113904"/>
            <a:ext cx="5440680" cy="5245641"/>
          </a:xfrm>
          <a:prstGeom prst="rect">
            <a:avLst/>
          </a:prstGeom>
        </p:spPr>
      </p:pic>
      <p:sp>
        <p:nvSpPr>
          <p:cNvPr id="5" name="TextBox 4"/>
          <p:cNvSpPr txBox="1"/>
          <p:nvPr/>
        </p:nvSpPr>
        <p:spPr>
          <a:xfrm>
            <a:off x="499540" y="791094"/>
            <a:ext cx="5162550" cy="5473239"/>
          </a:xfrm>
          <a:prstGeom prst="rect">
            <a:avLst/>
          </a:prstGeom>
          <a:noFill/>
        </p:spPr>
        <p:txBody>
          <a:bodyPr wrap="square" lIns="91387" tIns="45693" rIns="91387" bIns="45693">
            <a:spAutoFit/>
          </a:bodyPr>
          <a:lstStyle/>
          <a:p>
            <a:endParaRPr lang="en-US" sz="2400" dirty="0"/>
          </a:p>
          <a:p>
            <a:r>
              <a:rPr lang="en-US" sz="2400" dirty="0" smtClean="0"/>
              <a:t>ctcLink </a:t>
            </a:r>
            <a:r>
              <a:rPr lang="en-US" sz="2400" dirty="0"/>
              <a:t>Project </a:t>
            </a:r>
            <a:r>
              <a:rPr lang="en-US" sz="2400" dirty="0" smtClean="0"/>
              <a:t>Information: </a:t>
            </a:r>
            <a:r>
              <a:rPr lang="en-US" sz="2400" dirty="0" smtClean="0">
                <a:hlinkClick r:id="rId4"/>
              </a:rPr>
              <a:t>Deployment Group 2</a:t>
            </a:r>
            <a:r>
              <a:rPr lang="en-US" sz="2400" dirty="0" smtClean="0"/>
              <a:t> (DG2):</a:t>
            </a: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Self Enroll into </a:t>
            </a:r>
            <a:r>
              <a:rPr lang="en-US" sz="2400" dirty="0">
                <a:solidFill>
                  <a:schemeClr val="tx1">
                    <a:lumMod val="75000"/>
                    <a:lumOff val="25000"/>
                  </a:schemeClr>
                </a:solidFill>
                <a:hlinkClick r:id="rId5"/>
              </a:rPr>
              <a:t>PeopleSoft Fundamentals </a:t>
            </a:r>
            <a:endParaRPr lang="en-US" sz="2400" dirty="0">
              <a:solidFill>
                <a:schemeClr val="tx1">
                  <a:lumMod val="75000"/>
                  <a:lumOff val="25000"/>
                </a:schemeClr>
              </a:solidFill>
            </a:endParaRP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Global Design Review Session GDR - Archived</a:t>
            </a: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Business Process Fit/Gap (BPFG)</a:t>
            </a: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Conversion Validation &amp; Crosswalks</a:t>
            </a:r>
          </a:p>
          <a:p>
            <a:pPr marL="742950" lvl="1" indent="-285750">
              <a:spcBef>
                <a:spcPts val="1000"/>
              </a:spcBef>
              <a:buClr>
                <a:schemeClr val="accent1"/>
              </a:buClr>
              <a:buSzPct val="80000"/>
              <a:buFont typeface="Wingdings 3" charset="2"/>
              <a:buChar char=""/>
            </a:pPr>
            <a:r>
              <a:rPr lang="en-US" sz="2400" dirty="0">
                <a:solidFill>
                  <a:schemeClr val="tx1">
                    <a:lumMod val="75000"/>
                    <a:lumOff val="25000"/>
                  </a:schemeClr>
                </a:solidFill>
              </a:rPr>
              <a:t>Parallel &amp; </a:t>
            </a:r>
            <a:r>
              <a:rPr lang="en-US" sz="2400" dirty="0" smtClean="0">
                <a:solidFill>
                  <a:schemeClr val="tx1">
                    <a:lumMod val="75000"/>
                    <a:lumOff val="25000"/>
                  </a:schemeClr>
                </a:solidFill>
              </a:rPr>
              <a:t>Dual </a:t>
            </a:r>
            <a:r>
              <a:rPr lang="en-US" sz="2400" dirty="0">
                <a:solidFill>
                  <a:schemeClr val="tx1">
                    <a:lumMod val="75000"/>
                    <a:lumOff val="25000"/>
                  </a:schemeClr>
                </a:solidFill>
              </a:rPr>
              <a:t>Processing</a:t>
            </a:r>
          </a:p>
          <a:p>
            <a:pPr lvl="1"/>
            <a:endParaRPr lang="en-US" sz="2000" dirty="0"/>
          </a:p>
        </p:txBody>
      </p:sp>
      <p:sp>
        <p:nvSpPr>
          <p:cNvPr id="2" name="Title 1"/>
          <p:cNvSpPr>
            <a:spLocks noGrp="1"/>
          </p:cNvSpPr>
          <p:nvPr>
            <p:ph type="title"/>
          </p:nvPr>
        </p:nvSpPr>
        <p:spPr>
          <a:xfrm>
            <a:off x="2568633" y="468284"/>
            <a:ext cx="6567054" cy="645621"/>
          </a:xfrm>
        </p:spPr>
        <p:txBody>
          <a:bodyPr>
            <a:noAutofit/>
          </a:bodyPr>
          <a:lstStyle/>
          <a:p>
            <a:pPr lvl="1" algn="ctr"/>
            <a:r>
              <a:rPr lang="en-US" sz="2800" b="1" dirty="0"/>
              <a:t>Canvas Courses</a:t>
            </a:r>
          </a:p>
        </p:txBody>
      </p:sp>
    </p:spTree>
    <p:extLst>
      <p:ext uri="{BB962C8B-B14F-4D97-AF65-F5344CB8AC3E}">
        <p14:creationId xmlns:p14="http://schemas.microsoft.com/office/powerpoint/2010/main" val="33417247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37429" y="781738"/>
            <a:ext cx="5794580" cy="6076262"/>
          </a:xfrm>
          <a:prstGeom prst="rect">
            <a:avLst/>
          </a:prstGeom>
        </p:spPr>
      </p:pic>
      <p:sp>
        <p:nvSpPr>
          <p:cNvPr id="6" name="TextBox 5"/>
          <p:cNvSpPr txBox="1"/>
          <p:nvPr/>
        </p:nvSpPr>
        <p:spPr>
          <a:xfrm>
            <a:off x="574879" y="1427359"/>
            <a:ext cx="5162550" cy="4247262"/>
          </a:xfrm>
          <a:prstGeom prst="rect">
            <a:avLst/>
          </a:prstGeom>
          <a:noFill/>
        </p:spPr>
        <p:txBody>
          <a:bodyPr wrap="square" lIns="91387" tIns="45693" rIns="91387" bIns="45693">
            <a:spAutoFit/>
          </a:bodyPr>
          <a:lstStyle/>
          <a:p>
            <a:r>
              <a:rPr lang="en-US" sz="2800" b="1" dirty="0" smtClean="0">
                <a:hlinkClick r:id="rId4"/>
              </a:rPr>
              <a:t>Common </a:t>
            </a:r>
            <a:r>
              <a:rPr lang="en-US" sz="2800" b="1" dirty="0">
                <a:hlinkClick r:id="rId4"/>
              </a:rPr>
              <a:t>Process Workshops</a:t>
            </a:r>
            <a:endParaRPr lang="en-US" sz="2800" b="1" dirty="0"/>
          </a:p>
          <a:p>
            <a:pPr marL="742950" lvl="1" indent="-285750">
              <a:spcBef>
                <a:spcPts val="1000"/>
              </a:spcBef>
              <a:buClr>
                <a:schemeClr val="accent1"/>
              </a:buClr>
              <a:buSzPct val="80000"/>
              <a:buFont typeface="Wingdings 3" charset="2"/>
              <a:buChar char=""/>
            </a:pPr>
            <a:r>
              <a:rPr lang="en-US" sz="2800" dirty="0"/>
              <a:t>Common Process Modules</a:t>
            </a:r>
          </a:p>
          <a:p>
            <a:pPr marL="742950" lvl="1" indent="-285750">
              <a:spcBef>
                <a:spcPts val="1000"/>
              </a:spcBef>
              <a:buClr>
                <a:schemeClr val="accent1"/>
              </a:buClr>
              <a:buSzPct val="80000"/>
              <a:buFont typeface="Wingdings 3" charset="2"/>
              <a:buChar char=""/>
            </a:pPr>
            <a:r>
              <a:rPr lang="en-US" sz="2800" dirty="0"/>
              <a:t>Guided Pathway Requirements </a:t>
            </a:r>
            <a:r>
              <a:rPr lang="en-US" sz="2800" dirty="0" smtClean="0"/>
              <a:t>Gathering</a:t>
            </a:r>
            <a:endParaRPr lang="en-US" sz="2800" dirty="0"/>
          </a:p>
          <a:p>
            <a:pPr marL="742950" lvl="1" indent="-285750">
              <a:spcBef>
                <a:spcPts val="1000"/>
              </a:spcBef>
              <a:buClr>
                <a:schemeClr val="accent1"/>
              </a:buClr>
              <a:buSzPct val="80000"/>
              <a:buFont typeface="Wingdings 3" charset="2"/>
              <a:buChar char=""/>
            </a:pPr>
            <a:r>
              <a:rPr lang="en-US" sz="2800" dirty="0"/>
              <a:t>End User Training</a:t>
            </a:r>
          </a:p>
          <a:p>
            <a:pPr marL="1200150" lvl="2" indent="-285750">
              <a:spcBef>
                <a:spcPts val="1000"/>
              </a:spcBef>
              <a:buClr>
                <a:schemeClr val="accent1"/>
              </a:buClr>
              <a:buSzPct val="80000"/>
              <a:buFont typeface="Wingdings 3" charset="2"/>
              <a:buChar char=""/>
            </a:pPr>
            <a:r>
              <a:rPr lang="en-US" sz="2800" dirty="0" smtClean="0"/>
              <a:t>Starts </a:t>
            </a:r>
            <a:r>
              <a:rPr lang="en-US" sz="2800" dirty="0"/>
              <a:t>September </a:t>
            </a:r>
            <a:endParaRPr lang="en-US" sz="2800" dirty="0" smtClean="0"/>
          </a:p>
          <a:p>
            <a:pPr lvl="2">
              <a:spcBef>
                <a:spcPts val="1000"/>
              </a:spcBef>
              <a:buClr>
                <a:schemeClr val="accent1"/>
              </a:buClr>
              <a:buSzPct val="80000"/>
            </a:pPr>
            <a:endParaRPr lang="en-US" sz="2800" dirty="0" smtClean="0">
              <a:solidFill>
                <a:schemeClr val="bg1"/>
              </a:solidFill>
            </a:endParaRPr>
          </a:p>
          <a:p>
            <a:pPr>
              <a:spcBef>
                <a:spcPts val="1000"/>
              </a:spcBef>
              <a:buClr>
                <a:schemeClr val="accent1"/>
              </a:buClr>
              <a:buSzPct val="80000"/>
            </a:pPr>
            <a:r>
              <a:rPr lang="en-US" sz="2400" dirty="0" smtClean="0">
                <a:hlinkClick r:id="rId5"/>
              </a:rPr>
              <a:t>Clark College Canvas</a:t>
            </a:r>
            <a:endParaRPr lang="en-US" sz="2400" dirty="0">
              <a:solidFill>
                <a:schemeClr val="bg1"/>
              </a:solidFill>
            </a:endParaRPr>
          </a:p>
        </p:txBody>
      </p:sp>
      <p:sp>
        <p:nvSpPr>
          <p:cNvPr id="2" name="Title 1"/>
          <p:cNvSpPr>
            <a:spLocks noGrp="1"/>
          </p:cNvSpPr>
          <p:nvPr>
            <p:ph type="title"/>
          </p:nvPr>
        </p:nvSpPr>
        <p:spPr>
          <a:xfrm>
            <a:off x="2568633" y="468284"/>
            <a:ext cx="6567054" cy="645621"/>
          </a:xfrm>
        </p:spPr>
        <p:txBody>
          <a:bodyPr>
            <a:noAutofit/>
          </a:bodyPr>
          <a:lstStyle/>
          <a:p>
            <a:pPr lvl="1" algn="ctr"/>
            <a:r>
              <a:rPr lang="en-US" sz="2800" b="1" dirty="0"/>
              <a:t>Canvas Courses</a:t>
            </a:r>
          </a:p>
        </p:txBody>
      </p:sp>
    </p:spTree>
    <p:extLst>
      <p:ext uri="{BB962C8B-B14F-4D97-AF65-F5344CB8AC3E}">
        <p14:creationId xmlns:p14="http://schemas.microsoft.com/office/powerpoint/2010/main" val="30874323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yClarkPPT.potx" id="{09259E7B-6224-43AE-8A06-2A911ECCC7E8}" vid="{8F86E627-7CE7-4F58-A930-F8DAB9D245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B11F9FE6C6E4BB633929159C70553" ma:contentTypeVersion="18" ma:contentTypeDescription="Create a new document." ma:contentTypeScope="" ma:versionID="5737c28f2f20c181efbc85ae5404ea4e">
  <xsd:schema xmlns:xsd="http://www.w3.org/2001/XMLSchema" xmlns:xs="http://www.w3.org/2001/XMLSchema" xmlns:p="http://schemas.microsoft.com/office/2006/metadata/properties" xmlns:ns1="http://schemas.microsoft.com/sharepoint/v3" xmlns:ns2="bece8531-8a6e-41ea-aeb2-5fec61b3ee15" targetNamespace="http://schemas.microsoft.com/office/2006/metadata/properties" ma:root="true" ma:fieldsID="f49ae7a62644fdf057ebc63ac453da0f" ns1:_="" ns2:_="">
    <xsd:import namespace="http://schemas.microsoft.com/sharepoint/v3"/>
    <xsd:import namespace="bece8531-8a6e-41ea-aeb2-5fec61b3ee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1:_ip_UnifiedCompliancePolicyProperties" minOccurs="0"/>
                <xsd:element ref="ns1:_ip_UnifiedCompliancePolicyUIAc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ce8531-8a6e-41ea-aeb2-5fec61b3ee1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7465C1A-5269-42E3-B289-1CEA217078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ce8531-8a6e-41ea-aeb2-5fec61b3e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96E459-AD54-4370-B5BA-8D48D3A23C8C}">
  <ds:schemaRefs>
    <ds:schemaRef ds:uri="http://schemas.microsoft.com/sharepoint/v3/contenttype/forms"/>
  </ds:schemaRefs>
</ds:datastoreItem>
</file>

<file path=customXml/itemProps3.xml><?xml version="1.0" encoding="utf-8"?>
<ds:datastoreItem xmlns:ds="http://schemas.openxmlformats.org/officeDocument/2006/customXml" ds:itemID="{197AF18E-AA58-4743-B3BD-1BD7B81B59A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bece8531-8a6e-41ea-aeb2-5fec61b3ee1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myClarkPPT</Template>
  <TotalTime>4019</TotalTime>
  <Words>2267</Words>
  <Application>Microsoft Office PowerPoint</Application>
  <PresentationFormat>Widescreen</PresentationFormat>
  <Paragraphs>268</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Arial</vt:lpstr>
      <vt:lpstr>Arial Narrow</vt:lpstr>
      <vt:lpstr>Calibri</vt:lpstr>
      <vt:lpstr>Candara</vt:lpstr>
      <vt:lpstr>Trebuchet MS</vt:lpstr>
      <vt:lpstr>Wingdings 3</vt:lpstr>
      <vt:lpstr>Facet</vt:lpstr>
      <vt:lpstr>PowerPoint Presentation</vt:lpstr>
      <vt:lpstr>Conference Theme Guided Pathways: Lea(r)ning into future trends</vt:lpstr>
      <vt:lpstr>PowerPoint Presentation</vt:lpstr>
      <vt:lpstr>PowerPoint Presentation</vt:lpstr>
      <vt:lpstr>When do we have access to PeopleSoft?</vt:lpstr>
      <vt:lpstr>Clark’s ctcLink teams site myClark 365</vt:lpstr>
      <vt:lpstr>SBCTC Reference Center  http://ctclinkreferencecenter.ctclink.us/</vt:lpstr>
      <vt:lpstr>Canvas Courses</vt:lpstr>
      <vt:lpstr>Canvas Courses</vt:lpstr>
      <vt:lpstr>How will I know what to do?</vt:lpstr>
      <vt:lpstr>How will students know what to do?</vt:lpstr>
      <vt:lpstr>UAT and Live Environments</vt:lpstr>
      <vt:lpstr>PowerPoint Presentation</vt:lpstr>
      <vt:lpstr>Logging Into ctcLink  – for the first time</vt:lpstr>
      <vt:lpstr>Logging Into ctcLink</vt:lpstr>
      <vt:lpstr>PowerPoint Presentation</vt:lpstr>
      <vt:lpstr>PowerPoint Presentation</vt:lpstr>
      <vt:lpstr>PowerPoint Presentation</vt:lpstr>
      <vt:lpstr>PowerPoint Presentation</vt:lpstr>
      <vt:lpstr>PowerPoint Presentation</vt:lpstr>
      <vt:lpstr>PowerPoint Presentation</vt:lpstr>
      <vt:lpstr>Student Self Service</vt:lpstr>
      <vt:lpstr>Student Self Service – Activity Guide</vt:lpstr>
      <vt:lpstr>Employee Self Service</vt:lpstr>
      <vt:lpstr>PowerPoint Presentation</vt:lpstr>
      <vt:lpstr>Questions?</vt:lpstr>
    </vt:vector>
  </TitlesOfParts>
  <Company>Clark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Maxwell, Susan</dc:creator>
  <cp:lastModifiedBy>Ward, Jennifer</cp:lastModifiedBy>
  <cp:revision>88</cp:revision>
  <dcterms:created xsi:type="dcterms:W3CDTF">2016-01-07T20:52:23Z</dcterms:created>
  <dcterms:modified xsi:type="dcterms:W3CDTF">2019-08-09T17:51:15Z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0x010100DC1B11F9FE6C6E4BB633929159C70553</vt:lpwstr>
  </property>
</Properties>
</file>